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1328" r:id="rId3"/>
    <p:sldId id="1333" r:id="rId4"/>
    <p:sldId id="1341" r:id="rId5"/>
    <p:sldId id="1331" r:id="rId6"/>
    <p:sldId id="1312" r:id="rId7"/>
    <p:sldId id="1342" r:id="rId8"/>
    <p:sldId id="1336" r:id="rId9"/>
    <p:sldId id="1288" r:id="rId10"/>
    <p:sldId id="287" r:id="rId11"/>
    <p:sldId id="288" r:id="rId12"/>
    <p:sldId id="289" r:id="rId13"/>
    <p:sldId id="1337" r:id="rId14"/>
    <p:sldId id="1338" r:id="rId15"/>
    <p:sldId id="1339" r:id="rId16"/>
    <p:sldId id="297" r:id="rId17"/>
    <p:sldId id="298" r:id="rId18"/>
    <p:sldId id="299" r:id="rId19"/>
    <p:sldId id="1340" r:id="rId20"/>
    <p:sldId id="259" r:id="rId21"/>
    <p:sldId id="1344" r:id="rId22"/>
    <p:sldId id="1347" r:id="rId23"/>
    <p:sldId id="261" r:id="rId24"/>
    <p:sldId id="263" r:id="rId25"/>
    <p:sldId id="292" r:id="rId26"/>
    <p:sldId id="912" r:id="rId27"/>
    <p:sldId id="913" r:id="rId28"/>
    <p:sldId id="327" r:id="rId29"/>
    <p:sldId id="915" r:id="rId30"/>
    <p:sldId id="329" r:id="rId31"/>
    <p:sldId id="349" r:id="rId32"/>
    <p:sldId id="933" r:id="rId33"/>
    <p:sldId id="922" r:id="rId34"/>
    <p:sldId id="266" r:id="rId35"/>
    <p:sldId id="364" r:id="rId36"/>
    <p:sldId id="363" r:id="rId37"/>
    <p:sldId id="925" r:id="rId38"/>
    <p:sldId id="931" r:id="rId39"/>
    <p:sldId id="283" r:id="rId40"/>
    <p:sldId id="294" r:id="rId41"/>
    <p:sldId id="290" r:id="rId42"/>
    <p:sldId id="304" r:id="rId43"/>
    <p:sldId id="310" r:id="rId44"/>
    <p:sldId id="322" r:id="rId45"/>
    <p:sldId id="308" r:id="rId46"/>
    <p:sldId id="1346" r:id="rId47"/>
    <p:sldId id="1345" r:id="rId48"/>
    <p:sldId id="1348" r:id="rId49"/>
    <p:sldId id="1349" r:id="rId50"/>
    <p:sldId id="1350" r:id="rId51"/>
    <p:sldId id="1322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9"/>
    <p:restoredTop sz="82725"/>
  </p:normalViewPr>
  <p:slideViewPr>
    <p:cSldViewPr snapToGrid="0" snapToObjects="1">
      <p:cViewPr varScale="1">
        <p:scale>
          <a:sx n="164" d="100"/>
          <a:sy n="164" d="100"/>
        </p:scale>
        <p:origin x="2392" y="176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272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4/18/22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7119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910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695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619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488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49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47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BE61B0-24AC-E84B-8D04-4205C812EBD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830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748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E61B0-24AC-E84B-8D04-4205C812EBD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366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773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4/18/22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4/18/22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4/18/22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4/18/22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tif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tiff"/><Relationship Id="rId11" Type="http://schemas.openxmlformats.org/officeDocument/2006/relationships/image" Target="../media/image25.png"/><Relationship Id="rId5" Type="http://schemas.openxmlformats.org/officeDocument/2006/relationships/image" Target="../media/image19.tiff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8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10" Type="http://schemas.openxmlformats.org/officeDocument/2006/relationships/image" Target="../media/image32.png"/><Relationship Id="rId4" Type="http://schemas.openxmlformats.org/officeDocument/2006/relationships/image" Target="../media/image33.png"/><Relationship Id="rId9" Type="http://schemas.openxmlformats.org/officeDocument/2006/relationships/image" Target="../media/image31.png"/><Relationship Id="rId1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23</a:t>
            </a:r>
          </a:p>
          <a:p>
            <a:pPr algn="l"/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Supervised learning (the focus of this course)</a:t>
            </a:r>
          </a:p>
          <a:p>
            <a:pPr lvl="1"/>
            <a:r>
              <a:rPr lang="en-US" dirty="0"/>
              <a:t>Given training data (input, correct output)</a:t>
            </a:r>
          </a:p>
          <a:p>
            <a:pPr lvl="1"/>
            <a:r>
              <a:rPr lang="en-US" dirty="0"/>
              <a:t>Try to predict the output for data not seen before</a:t>
            </a:r>
          </a:p>
          <a:p>
            <a:pPr lvl="1"/>
            <a:endParaRPr lang="en-US" dirty="0"/>
          </a:p>
          <a:p>
            <a:r>
              <a:rPr lang="en-US" dirty="0"/>
              <a:t>Unsupervised learning</a:t>
            </a:r>
          </a:p>
          <a:p>
            <a:pPr lvl="1"/>
            <a:r>
              <a:rPr lang="en-US" dirty="0"/>
              <a:t>Given data in the form of (input)</a:t>
            </a:r>
          </a:p>
          <a:p>
            <a:pPr lvl="1"/>
            <a:r>
              <a:rPr lang="en-US" dirty="0"/>
              <a:t>Find patterns in data</a:t>
            </a:r>
          </a:p>
          <a:p>
            <a:endParaRPr lang="en-US" dirty="0"/>
          </a:p>
          <a:p>
            <a:r>
              <a:rPr lang="en-US" dirty="0"/>
              <a:t>Reinforcement learning</a:t>
            </a:r>
          </a:p>
          <a:p>
            <a:pPr lvl="1"/>
            <a:r>
              <a:rPr lang="en-US" dirty="0"/>
              <a:t>Learn how to act, based on rewards for actions</a:t>
            </a:r>
          </a:p>
        </p:txBody>
      </p:sp>
    </p:spTree>
    <p:extLst>
      <p:ext uri="{BB962C8B-B14F-4D97-AF65-F5344CB8AC3E}">
        <p14:creationId xmlns:p14="http://schemas.microsoft.com/office/powerpoint/2010/main" val="1564270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Given data with (input, correct output), learn a pattern that can predict previously unseen data</a:t>
            </a: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054" y="2652029"/>
            <a:ext cx="3892035" cy="3786844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808" y="2664221"/>
            <a:ext cx="3694951" cy="371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4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you only have the feature vectors but no labels. Still want to describe the data in some useful way.</a:t>
            </a:r>
          </a:p>
          <a:p>
            <a:endParaRPr lang="en-US" dirty="0"/>
          </a:p>
        </p:txBody>
      </p:sp>
      <p:sp>
        <p:nvSpPr>
          <p:cNvPr id="4" name="object 4"/>
          <p:cNvSpPr/>
          <p:nvPr/>
        </p:nvSpPr>
        <p:spPr>
          <a:xfrm>
            <a:off x="1422786" y="2931459"/>
            <a:ext cx="3738033" cy="35312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/>
          <p:cNvSpPr/>
          <p:nvPr/>
        </p:nvSpPr>
        <p:spPr>
          <a:xfrm>
            <a:off x="6548679" y="2931459"/>
            <a:ext cx="3536615" cy="35312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7958459" y="4092963"/>
            <a:ext cx="1640541" cy="105783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057322" y="4465983"/>
            <a:ext cx="581404" cy="11279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225553" y="4797269"/>
            <a:ext cx="1031755" cy="104811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9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you only have the feature vectors but no labels. Still want to describe the data in some useful way.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096545-2159-5FBA-9E90-AC2DC7DB3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490" y="3182709"/>
            <a:ext cx="2862598" cy="2703162"/>
          </a:xfrm>
          <a:prstGeom prst="rect">
            <a:avLst/>
          </a:prstGeom>
        </p:spPr>
      </p:pic>
      <p:pic>
        <p:nvPicPr>
          <p:cNvPr id="12" name="Picture 2" descr="hotos - Le Mans School of AI (Le Mans) | Meetup">
            <a:extLst>
              <a:ext uri="{FF2B5EF4-FFF2-40B4-BE49-F238E27FC236}">
                <a16:creationId xmlns:a16="http://schemas.microsoft.com/office/drawing/2014/main" id="{AF024B39-EDDF-FACA-A5FD-9C61B725C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111" y="3429000"/>
            <a:ext cx="6105973" cy="254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60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C8B62-6C8C-6F56-CD2D-758D38AF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Short Introduction of </a:t>
            </a:r>
            <a:br>
              <a:rPr lang="en-US" dirty="0"/>
            </a:br>
            <a:r>
              <a:rPr lang="en-US" dirty="0"/>
              <a:t>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9FAFE-0CA5-8CD1-4DE7-CDF7177D99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[The entire section of reinforcement learning is </a:t>
            </a:r>
            <a:r>
              <a:rPr lang="en-US" b="1" dirty="0">
                <a:solidFill>
                  <a:schemeClr val="accent1"/>
                </a:solidFill>
              </a:rPr>
              <a:t>safe to skip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for the exam]</a:t>
            </a:r>
          </a:p>
        </p:txBody>
      </p:sp>
    </p:spTree>
    <p:extLst>
      <p:ext uri="{BB962C8B-B14F-4D97-AF65-F5344CB8AC3E}">
        <p14:creationId xmlns:p14="http://schemas.microsoft.com/office/powerpoint/2010/main" val="3507371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9B7A0-DA05-CD11-F36F-4BDFBAF5A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Illustrating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370E0-4D3F-9D89-5A6E-3107BAE0C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86785" cy="479684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Consider the following tasks</a:t>
            </a:r>
          </a:p>
          <a:p>
            <a:pPr lvl="1"/>
            <a:r>
              <a:rPr lang="en-US" b="1" dirty="0"/>
              <a:t>News site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picks a news header to show to each user; don’t know user preferences a priori</a:t>
            </a:r>
            <a:br>
              <a:rPr lang="en-US" dirty="0"/>
            </a:br>
            <a:r>
              <a:rPr lang="en-US" dirty="0">
                <a:solidFill>
                  <a:schemeClr val="accent6"/>
                </a:solidFill>
              </a:rPr>
              <a:t>Goal: maximize #clicks.</a:t>
            </a:r>
          </a:p>
          <a:p>
            <a:pPr lvl="1"/>
            <a:r>
              <a:rPr lang="en-US" b="1" dirty="0"/>
              <a:t>Dynamic pricing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Pick a price for your product; don’t know customer information a </a:t>
            </a:r>
            <a:r>
              <a:rPr lang="en-US" dirty="0" err="1"/>
              <a:t>prori</a:t>
            </a:r>
            <a:br>
              <a:rPr lang="en-US" dirty="0"/>
            </a:br>
            <a:r>
              <a:rPr lang="en-US" dirty="0">
                <a:solidFill>
                  <a:schemeClr val="accent6"/>
                </a:solidFill>
              </a:rPr>
              <a:t>Goal: maximize total profit.</a:t>
            </a:r>
          </a:p>
          <a:p>
            <a:pPr lvl="1"/>
            <a:r>
              <a:rPr lang="en-US" b="1" dirty="0"/>
              <a:t>Personalized health advice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Pick a recommendation of activity; don’t know user adoption chance a priori</a:t>
            </a:r>
            <a:br>
              <a:rPr lang="en-US" dirty="0"/>
            </a:br>
            <a:r>
              <a:rPr lang="en-US" dirty="0">
                <a:solidFill>
                  <a:schemeClr val="accent6"/>
                </a:solidFill>
              </a:rPr>
              <a:t>Goal: maximize #adopted recommendations</a:t>
            </a:r>
          </a:p>
          <a:p>
            <a:pPr lvl="1"/>
            <a:r>
              <a:rPr lang="mr-IN" b="1" dirty="0"/>
              <a:t>…</a:t>
            </a:r>
            <a:endParaRPr lang="en-US" b="1" dirty="0"/>
          </a:p>
          <a:p>
            <a:pPr lvl="1"/>
            <a:endParaRPr lang="en-US" b="1" dirty="0"/>
          </a:p>
          <a:p>
            <a:r>
              <a:rPr lang="en-US" dirty="0"/>
              <a:t>Overall goal: </a:t>
            </a:r>
          </a:p>
          <a:p>
            <a:pPr lvl="1"/>
            <a:r>
              <a:rPr lang="en-US" dirty="0"/>
              <a:t>Maximizing total rewards from actions without knowing the rewards in advance</a:t>
            </a:r>
          </a:p>
          <a:p>
            <a:pPr lvl="1"/>
            <a:r>
              <a:rPr lang="en-US" dirty="0"/>
              <a:t>Learning by doing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64B01C-79AD-293F-9B15-0C0E38A7A519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16384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Multi-Armed Bandit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classical formulation for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1486557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551" y="325771"/>
            <a:ext cx="4521618" cy="1325563"/>
          </a:xfrm>
        </p:spPr>
        <p:txBody>
          <a:bodyPr/>
          <a:lstStyle/>
          <a:p>
            <a:r>
              <a:rPr lang="en-US" dirty="0"/>
              <a:t>One-Armed Bandit</a:t>
            </a:r>
          </a:p>
        </p:txBody>
      </p:sp>
      <p:pic>
        <p:nvPicPr>
          <p:cNvPr id="1030" name="Picture 6" descr="mage result for slot mach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236" y="1463842"/>
            <a:ext cx="523875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984706" y="325771"/>
            <a:ext cx="45216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= Slot Machine</a:t>
            </a:r>
          </a:p>
        </p:txBody>
      </p:sp>
    </p:spTree>
    <p:extLst>
      <p:ext uri="{BB962C8B-B14F-4D97-AF65-F5344CB8AC3E}">
        <p14:creationId xmlns:p14="http://schemas.microsoft.com/office/powerpoint/2010/main" val="110346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Multi-Armed Bandit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0729" y="1690688"/>
            <a:ext cx="8454190" cy="4598857"/>
          </a:xfrm>
        </p:spPr>
        <p:txBody>
          <a:bodyPr>
            <a:normAutofit/>
          </a:bodyPr>
          <a:lstStyle/>
          <a:p>
            <a:r>
              <a:rPr lang="en-US" dirty="0"/>
              <a:t>Choose a slot machine to pull at each time</a:t>
            </a:r>
          </a:p>
          <a:p>
            <a:endParaRPr lang="en-US" sz="200" dirty="0"/>
          </a:p>
          <a:p>
            <a:r>
              <a:rPr lang="en-US" dirty="0"/>
              <a:t>IID Rewards: </a:t>
            </a:r>
            <a:r>
              <a:rPr lang="en-US" sz="2000" dirty="0"/>
              <a:t>each arm reward is </a:t>
            </a:r>
            <a:r>
              <a:rPr lang="en-US" sz="2000" dirty="0" err="1"/>
              <a:t>iid</a:t>
            </a:r>
            <a:r>
              <a:rPr lang="en-US" sz="2000" dirty="0"/>
              <a:t> drawn from unknown distribution</a:t>
            </a:r>
          </a:p>
          <a:p>
            <a:r>
              <a:rPr lang="en-US" dirty="0"/>
              <a:t>Bandit feedback: </a:t>
            </a:r>
            <a:r>
              <a:rPr lang="en-US" sz="2000" dirty="0"/>
              <a:t>Observe only the reward of your choice</a:t>
            </a:r>
          </a:p>
          <a:p>
            <a:endParaRPr lang="en-US" sz="200" dirty="0"/>
          </a:p>
          <a:p>
            <a:r>
              <a:rPr lang="en-US" dirty="0"/>
              <a:t>Goal:</a:t>
            </a:r>
          </a:p>
          <a:p>
            <a:pPr lvl="1"/>
            <a:r>
              <a:rPr lang="en-US" dirty="0"/>
              <a:t>Maximize the total rewards you obtain</a:t>
            </a:r>
          </a:p>
          <a:p>
            <a:pPr lvl="1"/>
            <a:r>
              <a:rPr lang="en-US" dirty="0"/>
              <a:t>Equivalently, minimize </a:t>
            </a:r>
            <a:r>
              <a:rPr lang="en-US" b="1" dirty="0">
                <a:solidFill>
                  <a:schemeClr val="accent1"/>
                </a:solidFill>
              </a:rPr>
              <a:t>regret</a:t>
            </a:r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049755" y="4904202"/>
            <a:ext cx="4743407" cy="8621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Regret:</a:t>
            </a:r>
          </a:p>
          <a:p>
            <a:r>
              <a:rPr lang="en-US" sz="2400" dirty="0"/>
              <a:t>Utility(OPT) - Utility(ALG)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71451" y="5865886"/>
            <a:ext cx="10049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classical framework for studying </a:t>
            </a:r>
            <a:r>
              <a:rPr lang="en-US" sz="2800" dirty="0">
                <a:solidFill>
                  <a:srgbClr val="FF0000"/>
                </a:solidFill>
              </a:rPr>
              <a:t>exploration</a:t>
            </a:r>
            <a:r>
              <a:rPr lang="en-US" sz="2800" dirty="0"/>
              <a:t>-</a:t>
            </a:r>
            <a:r>
              <a:rPr lang="en-US" sz="2800" dirty="0">
                <a:solidFill>
                  <a:schemeClr val="accent6"/>
                </a:solidFill>
              </a:rPr>
              <a:t>exploitation</a:t>
            </a:r>
            <a:r>
              <a:rPr lang="en-US" sz="2800" dirty="0"/>
              <a:t> tradeoff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61" y="2165985"/>
            <a:ext cx="3615784" cy="2996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22E004-FBDF-5BD1-66B7-FFC43996AF80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134428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895809"/>
          </a:xfrm>
        </p:spPr>
        <p:txBody>
          <a:bodyPr>
            <a:normAutofit/>
          </a:bodyPr>
          <a:lstStyle/>
          <a:p>
            <a:r>
              <a:rPr lang="en-US" dirty="0"/>
              <a:t>Which interface design should I use for my website?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600" dirty="0"/>
          </a:p>
          <a:p>
            <a:r>
              <a:rPr lang="en-US" dirty="0"/>
              <a:t>Epsilon first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Exploration</a:t>
            </a:r>
            <a:r>
              <a:rPr lang="en-US" dirty="0"/>
              <a:t>: For an initial </a:t>
            </a:r>
            <a:r>
              <a:rPr lang="en-US" b="1" dirty="0"/>
              <a:t>epsilon</a:t>
            </a:r>
            <a:r>
              <a:rPr lang="en-US" dirty="0"/>
              <a:t> population, randomly split them into seeing A or B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Exploitation</a:t>
            </a:r>
            <a:r>
              <a:rPr lang="en-US" dirty="0"/>
              <a:t>: Choose the one with better empirical “performance” afterwards</a:t>
            </a:r>
          </a:p>
          <a:p>
            <a:r>
              <a:rPr lang="en-US" dirty="0"/>
              <a:t>How much should we explore? Can we adaptively explore?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E43697-3B4C-264E-BDC1-5F6A90932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069" y="2674170"/>
            <a:ext cx="2663066" cy="15890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26187F-D073-AC49-A9E8-9937AE519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004" y="2472056"/>
            <a:ext cx="3582371" cy="17911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798CEF-D20B-4633-4A72-89B5EA69C10A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3111909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28D1F-9694-D748-9B84-FDFDB1FD8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1AA68-7ABA-B04C-A2DE-70E316F15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Homework 5 is due Apr 19 (Tuesday)</a:t>
            </a:r>
          </a:p>
          <a:p>
            <a:endParaRPr lang="en-US" dirty="0"/>
          </a:p>
          <a:p>
            <a:r>
              <a:rPr lang="en-US" dirty="0"/>
              <a:t>Exam 2 will be on April 28 (Thursday)</a:t>
            </a:r>
          </a:p>
          <a:p>
            <a:pPr lvl="1"/>
            <a:r>
              <a:rPr lang="en-US" dirty="0"/>
              <a:t>Will focus on the topics in the second half of the semester</a:t>
            </a:r>
          </a:p>
          <a:p>
            <a:pPr lvl="1"/>
            <a:r>
              <a:rPr lang="en-US" dirty="0"/>
              <a:t>Format / logistics will be similar with what we have in Exam 1</a:t>
            </a:r>
          </a:p>
          <a:p>
            <a:pPr lvl="2"/>
            <a:r>
              <a:rPr lang="en-US" dirty="0"/>
              <a:t>Timed exam (75 min) during lecture time in the classroom</a:t>
            </a:r>
          </a:p>
          <a:p>
            <a:pPr lvl="2"/>
            <a:r>
              <a:rPr lang="en-US" dirty="0"/>
              <a:t>Closed-book exam with 2 letter-size cheat sheets allowed (4 pages in total) </a:t>
            </a:r>
          </a:p>
          <a:p>
            <a:pPr lvl="3"/>
            <a:r>
              <a:rPr lang="en-US" dirty="0"/>
              <a:t>No format limitations (it can be typed, written, or a combination)</a:t>
            </a:r>
          </a:p>
          <a:p>
            <a:pPr lvl="1"/>
            <a:r>
              <a:rPr lang="en-US" dirty="0"/>
              <a:t>April 26 (Tuesday) will be a review lecture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289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68" y="365125"/>
            <a:ext cx="12192000" cy="1325563"/>
          </a:xfrm>
        </p:spPr>
        <p:txBody>
          <a:bodyPr/>
          <a:lstStyle/>
          <a:p>
            <a:r>
              <a:rPr lang="en-US" dirty="0"/>
              <a:t>Adaptive Algorithm: Upper Confidence Bound (UCB)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775201"/>
          </a:xfrm>
        </p:spPr>
        <p:txBody>
          <a:bodyPr>
            <a:normAutofit/>
          </a:bodyPr>
          <a:lstStyle/>
          <a:p>
            <a:r>
              <a:rPr lang="en-US" dirty="0"/>
              <a:t>An index-based method for stochastic bandits</a:t>
            </a:r>
          </a:p>
          <a:p>
            <a:pPr lvl="1"/>
            <a:r>
              <a:rPr lang="en-US" dirty="0"/>
              <a:t>Maintain an index for each arm </a:t>
            </a:r>
            <a:r>
              <a:rPr lang="en-US" i="1" dirty="0"/>
              <a:t>k </a:t>
            </a:r>
            <a:r>
              <a:rPr lang="en-US" dirty="0"/>
              <a:t>at every time </a:t>
            </a:r>
            <a:r>
              <a:rPr lang="en-US" i="1" dirty="0"/>
              <a:t>t</a:t>
            </a:r>
          </a:p>
          <a:p>
            <a:pPr lvl="1"/>
            <a:r>
              <a:rPr lang="en-US" dirty="0"/>
              <a:t>Select the arm with the largest index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dirty="0"/>
              <a:t>UCB achieves </a:t>
            </a:r>
            <a:r>
              <a:rPr lang="en-US" dirty="0">
                <a:solidFill>
                  <a:srgbClr val="FF0000"/>
                </a:solidFill>
              </a:rPr>
              <a:t>regret</a:t>
            </a:r>
            <a:r>
              <a:rPr lang="en-US" dirty="0"/>
              <a:t> bound </a:t>
            </a:r>
            <a:r>
              <a:rPr lang="en-US" i="1" dirty="0">
                <a:solidFill>
                  <a:srgbClr val="FF0000"/>
                </a:solidFill>
              </a:rPr>
              <a:t>O(log T)</a:t>
            </a:r>
            <a:r>
              <a:rPr lang="en-US" dirty="0"/>
              <a:t> in stochastic settings</a:t>
            </a:r>
          </a:p>
          <a:p>
            <a:pPr lvl="1"/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382" y="2964608"/>
            <a:ext cx="4189806" cy="10028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78223" y="4125196"/>
            <a:ext cx="25301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Empirical mean:</a:t>
            </a:r>
          </a:p>
          <a:p>
            <a:r>
              <a:rPr lang="en-US" sz="2800" dirty="0">
                <a:solidFill>
                  <a:schemeClr val="accent1"/>
                </a:solidFill>
              </a:rPr>
              <a:t>exploitation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8426" y="4125195"/>
            <a:ext cx="3107774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Confidence interval:</a:t>
            </a:r>
          </a:p>
          <a:p>
            <a:r>
              <a:rPr lang="en-US" sz="2800" dirty="0">
                <a:solidFill>
                  <a:schemeClr val="accent6"/>
                </a:solidFill>
              </a:rPr>
              <a:t>exploration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643313" y="3736384"/>
            <a:ext cx="703305" cy="4130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6303838" y="3853563"/>
            <a:ext cx="1353382" cy="113172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2378223" y="5539119"/>
            <a:ext cx="6389878" cy="8621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/>
              <a:t>Common goal</a:t>
            </a:r>
            <a:r>
              <a:rPr lang="en-US" sz="2400" dirty="0"/>
              <a:t>: Sublinear regret / no-regret:</a:t>
            </a:r>
          </a:p>
          <a:p>
            <a:r>
              <a:rPr lang="en-US" sz="2400" dirty="0"/>
              <a:t>Regret / T -&gt; 0;  converges to optimal action</a:t>
            </a:r>
          </a:p>
        </p:txBody>
      </p:sp>
      <p:pic>
        <p:nvPicPr>
          <p:cNvPr id="1026" name="Picture 2" descr="Upper Confidence Bound Algorithm in Reinforcement Learning - GeeksforGeeks">
            <a:extLst>
              <a:ext uri="{FF2B5EF4-FFF2-40B4-BE49-F238E27FC236}">
                <a16:creationId xmlns:a16="http://schemas.microsoft.com/office/drawing/2014/main" id="{B0C6FE65-942F-1641-D45B-9B798CB58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010" y="1730191"/>
            <a:ext cx="3800038" cy="174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4AF174-EB76-B32C-3026-56A0A5A29944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1669372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inforcement Learning: Thompson Sampling to Solve The Multi-Armed Bandit  Problem-Part 1 | by Nischitha Sadananda | Analytics Vidhya | Medium">
            <a:extLst>
              <a:ext uri="{FF2B5EF4-FFF2-40B4-BE49-F238E27FC236}">
                <a16:creationId xmlns:a16="http://schemas.microsoft.com/office/drawing/2014/main" id="{6FF47CD1-E564-2C44-B6CE-EEC5E2C24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236" y="2824707"/>
            <a:ext cx="5407052" cy="181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1550E7-AFEE-B548-8B69-8EA331879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Algorithm: Thompson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7E987-E72A-CA43-ACF9-91E7F2E97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3387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Thompson Sampling Algorithm</a:t>
            </a:r>
          </a:p>
          <a:p>
            <a:pPr lvl="1"/>
            <a:r>
              <a:rPr lang="en-US" dirty="0"/>
              <a:t>Maintain reward distributions of arms</a:t>
            </a:r>
          </a:p>
          <a:p>
            <a:pPr lvl="1"/>
            <a:r>
              <a:rPr lang="en-US" dirty="0"/>
              <a:t>Sample an “index” for each arm based on the distribution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Update the distribution based on observations</a:t>
            </a:r>
          </a:p>
          <a:p>
            <a:pPr lvl="1"/>
            <a:endParaRPr lang="en-US" dirty="0"/>
          </a:p>
          <a:p>
            <a:r>
              <a:rPr lang="en-US" dirty="0"/>
              <a:t>Properties:</a:t>
            </a:r>
          </a:p>
          <a:p>
            <a:pPr lvl="1"/>
            <a:r>
              <a:rPr lang="en-US" dirty="0"/>
              <a:t>Theoretically, it also achieves no regrets </a:t>
            </a:r>
          </a:p>
          <a:p>
            <a:pPr lvl="1"/>
            <a:r>
              <a:rPr lang="en-US" dirty="0"/>
              <a:t>Empirically, it usually has superior performance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EDE74-1349-CD84-418C-FDEEEC53A7E4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406935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6AF56-AADA-76EC-1859-AE2A00ED6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Variations of Multi-Armed Bandits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F8DF0-6A63-CF5A-2701-BA621C746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We might be able to observe rewards for the actions we didn’t take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Full-information</a:t>
            </a:r>
            <a:r>
              <a:rPr lang="en-US" dirty="0"/>
              <a:t> feedback vs bandit feedback</a:t>
            </a:r>
          </a:p>
          <a:p>
            <a:pPr lvl="1"/>
            <a:endParaRPr lang="en-US" sz="200" dirty="0"/>
          </a:p>
          <a:p>
            <a:r>
              <a:rPr lang="en-US" dirty="0"/>
              <a:t>What if rewards are not generated stochastically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Adversarial</a:t>
            </a:r>
            <a:r>
              <a:rPr lang="en-US" dirty="0"/>
              <a:t> bandits, </a:t>
            </a:r>
            <a:r>
              <a:rPr lang="en-US" dirty="0">
                <a:solidFill>
                  <a:schemeClr val="accent2"/>
                </a:solidFill>
              </a:rPr>
              <a:t>nonstationary</a:t>
            </a:r>
            <a:r>
              <a:rPr lang="en-US" dirty="0"/>
              <a:t> bandits</a:t>
            </a:r>
          </a:p>
          <a:p>
            <a:pPr lvl="1"/>
            <a:endParaRPr lang="en-US" sz="200" dirty="0"/>
          </a:p>
          <a:p>
            <a:r>
              <a:rPr lang="en-US" dirty="0"/>
              <a:t>We might have additional contextual information about the rewards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Contextual</a:t>
            </a:r>
            <a:r>
              <a:rPr lang="en-US" dirty="0"/>
              <a:t> bandits</a:t>
            </a:r>
          </a:p>
          <a:p>
            <a:pPr lvl="1"/>
            <a:endParaRPr lang="en-US" sz="200" dirty="0"/>
          </a:p>
          <a:p>
            <a:r>
              <a:rPr lang="en-US" dirty="0"/>
              <a:t>The rewards might depend on the “state” of the environment</a:t>
            </a:r>
          </a:p>
          <a:p>
            <a:pPr lvl="1"/>
            <a:r>
              <a:rPr lang="en-US" dirty="0"/>
              <a:t>Using Markov decision process (MDP) formulation</a:t>
            </a:r>
          </a:p>
          <a:p>
            <a:pPr lvl="1"/>
            <a:r>
              <a:rPr lang="en-US" dirty="0"/>
              <a:t>The “reinforcement learning” problem people usually refer to</a:t>
            </a:r>
          </a:p>
          <a:p>
            <a:pPr lvl="1"/>
            <a:r>
              <a:rPr lang="en-US" dirty="0"/>
              <a:t>Will talk about this next</a:t>
            </a:r>
          </a:p>
          <a:p>
            <a:pPr lvl="1"/>
            <a:endParaRPr lang="en-US" sz="200" dirty="0"/>
          </a:p>
          <a:p>
            <a:r>
              <a:rPr lang="en-US" dirty="0"/>
              <a:t>And more…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E38D79-81C0-DB91-7694-6DB9B9328AC6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34056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3257760_891918234264986_593259746_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98" y="79880"/>
            <a:ext cx="3716301" cy="66960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FFB3EC-EDA9-BE51-17FF-1B7A9913D087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703738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3257760_891918234264986_593259746_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98" y="64766"/>
            <a:ext cx="3716301" cy="66960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1026" y="2982569"/>
            <a:ext cx="1816510" cy="10172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1099" y="2702685"/>
            <a:ext cx="2257317" cy="14496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0253" y="4182675"/>
            <a:ext cx="2134566" cy="7824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8298" y="5263017"/>
            <a:ext cx="1341199" cy="10046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3356" y="5291555"/>
            <a:ext cx="1801762" cy="700685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212795" y="657405"/>
            <a:ext cx="7463297" cy="5746632"/>
          </a:xfrm>
        </p:spPr>
        <p:txBody>
          <a:bodyPr>
            <a:normAutofit/>
          </a:bodyPr>
          <a:lstStyle/>
          <a:p>
            <a:r>
              <a:rPr lang="en-US" dirty="0"/>
              <a:t>In some ways, this actually happens everyday.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Consider the slot machine as the algorithm</a:t>
            </a:r>
          </a:p>
          <a:p>
            <a:pPr lvl="1"/>
            <a:r>
              <a:rPr lang="en-US" dirty="0"/>
              <a:t>Human-generated data powers the algorithm</a:t>
            </a:r>
          </a:p>
          <a:p>
            <a:pPr lvl="1"/>
            <a:r>
              <a:rPr lang="en-US" dirty="0"/>
              <a:t>The algorithm influences human welfare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2086" y="4007665"/>
            <a:ext cx="2122797" cy="7924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18416" y="5407864"/>
            <a:ext cx="1450136" cy="14501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04223C-B34C-F59A-0707-7FAA03EE1AEE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28037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Own Research:</a:t>
            </a:r>
            <a:br>
              <a:rPr lang="en-US" dirty="0"/>
            </a:br>
            <a:r>
              <a:rPr lang="en-US" dirty="0"/>
              <a:t>Human-in-the-Loop Bandit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41537"/>
            <a:ext cx="11132127" cy="4351338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Biased</a:t>
            </a:r>
            <a:r>
              <a:rPr lang="en-US" dirty="0"/>
              <a:t> human feedback </a:t>
            </a:r>
          </a:p>
          <a:p>
            <a:pPr lvl="1"/>
            <a:r>
              <a:rPr lang="en-US" dirty="0"/>
              <a:t>The feedback received for selecting an arm might be biased by humans </a:t>
            </a:r>
          </a:p>
          <a:p>
            <a:endParaRPr lang="en-US" dirty="0"/>
          </a:p>
          <a:p>
            <a:r>
              <a:rPr lang="en-US" dirty="0"/>
              <a:t>Learning as </a:t>
            </a:r>
            <a:r>
              <a:rPr lang="en-US" b="1" dirty="0">
                <a:solidFill>
                  <a:schemeClr val="accent1"/>
                </a:solidFill>
              </a:rPr>
              <a:t>incentives</a:t>
            </a:r>
            <a:endParaRPr lang="en-US" dirty="0"/>
          </a:p>
          <a:p>
            <a:pPr lvl="1"/>
            <a:r>
              <a:rPr lang="en-US" dirty="0"/>
              <a:t>The number of possible actions could increase when humans are involved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chemeClr val="accent1"/>
                </a:solidFill>
              </a:rPr>
              <a:t>Ethical </a:t>
            </a:r>
            <a:r>
              <a:rPr lang="en-US" dirty="0"/>
              <a:t>implications </a:t>
            </a:r>
          </a:p>
          <a:p>
            <a:pPr lvl="1"/>
            <a:r>
              <a:rPr lang="en-US" dirty="0"/>
              <a:t>Long-term impacts of actions in bandits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Privacy-preserving online learning 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Secure sequential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30944A-9526-9027-30CF-D2D3E926C7B8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133780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4363" y="2312821"/>
            <a:ext cx="10844212" cy="1102519"/>
          </a:xfrm>
        </p:spPr>
        <p:txBody>
          <a:bodyPr>
            <a:normAutofit fontScale="90000"/>
          </a:bodyPr>
          <a:lstStyle/>
          <a:p>
            <a:r>
              <a:rPr lang="en-US" dirty="0"/>
              <a:t>Bandit Learning with Biased Feedback</a:t>
            </a:r>
          </a:p>
        </p:txBody>
      </p:sp>
      <p:sp>
        <p:nvSpPr>
          <p:cNvPr id="3" name="Subtitle 4"/>
          <p:cNvSpPr>
            <a:spLocks noGrp="1"/>
          </p:cNvSpPr>
          <p:nvPr>
            <p:ph type="subTitle" idx="1"/>
          </p:nvPr>
        </p:nvSpPr>
        <p:spPr>
          <a:xfrm>
            <a:off x="3218352" y="5220834"/>
            <a:ext cx="5755296" cy="979019"/>
          </a:xfrm>
        </p:spPr>
        <p:txBody>
          <a:bodyPr>
            <a:normAutofit/>
          </a:bodyPr>
          <a:lstStyle/>
          <a:p>
            <a:r>
              <a:rPr lang="en-US" dirty="0"/>
              <a:t>joint work with Wei Tang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D47604-93EB-A418-4A97-6CA6ED37918D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2564653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Generated Content Platforms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781" y="1562888"/>
            <a:ext cx="3755980" cy="4013120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496" y="2414775"/>
            <a:ext cx="4315691" cy="6658495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9311" y="4448541"/>
            <a:ext cx="3200400" cy="600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9311" y="2051391"/>
            <a:ext cx="1886936" cy="6022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9311" y="3153170"/>
            <a:ext cx="2300879" cy="8325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0478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Bandit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200" dirty="0"/>
              <a:t>When each new user arrives</a:t>
            </a:r>
          </a:p>
          <a:p>
            <a:pPr lvl="1"/>
            <a:r>
              <a:rPr lang="en-US" sz="2600" b="1" dirty="0">
                <a:solidFill>
                  <a:srgbClr val="0070C0"/>
                </a:solidFill>
              </a:rPr>
              <a:t>Exploration</a:t>
            </a:r>
            <a:r>
              <a:rPr lang="en-US" sz="2600" dirty="0"/>
              <a:t>: Show the user some (set of) content to obtain feedback (</a:t>
            </a:r>
            <a:r>
              <a:rPr lang="en-US" sz="2600" dirty="0" err="1"/>
              <a:t>upvotes</a:t>
            </a:r>
            <a:r>
              <a:rPr lang="en-US" sz="2600" dirty="0"/>
              <a:t>, likes, shares, </a:t>
            </a:r>
            <a:r>
              <a:rPr lang="en-US" sz="2600" dirty="0" err="1"/>
              <a:t>etc</a:t>
            </a:r>
            <a:r>
              <a:rPr lang="en-US" sz="2600" dirty="0"/>
              <a:t>)</a:t>
            </a:r>
          </a:p>
          <a:p>
            <a:pPr lvl="1"/>
            <a:endParaRPr lang="en-US" sz="200" dirty="0"/>
          </a:p>
          <a:p>
            <a:pPr lvl="1"/>
            <a:endParaRPr lang="en-US" sz="200" dirty="0"/>
          </a:p>
          <a:p>
            <a:pPr lvl="1"/>
            <a:r>
              <a:rPr lang="en-US" sz="2600" b="1" dirty="0">
                <a:solidFill>
                  <a:srgbClr val="0070C0"/>
                </a:solidFill>
              </a:rPr>
              <a:t>Exploitation</a:t>
            </a:r>
            <a:r>
              <a:rPr lang="en-US" sz="2600" dirty="0"/>
              <a:t>: Show the user the content he/she would enjoy</a:t>
            </a:r>
          </a:p>
          <a:p>
            <a:endParaRPr lang="en-US" sz="2600" dirty="0"/>
          </a:p>
          <a:p>
            <a:r>
              <a:rPr lang="en-US" sz="3200" dirty="0"/>
              <a:t>Goal: </a:t>
            </a:r>
          </a:p>
          <a:p>
            <a:pPr lvl="1"/>
            <a:r>
              <a:rPr lang="en-US" sz="2800" dirty="0"/>
              <a:t>maximize total user happiness</a:t>
            </a:r>
          </a:p>
          <a:p>
            <a:pPr lvl="2"/>
            <a:r>
              <a:rPr lang="en-US" sz="2400" dirty="0"/>
              <a:t>Which may </a:t>
            </a:r>
            <a:r>
              <a:rPr lang="en-US" sz="2400" b="1" dirty="0">
                <a:solidFill>
                  <a:srgbClr val="FF0000"/>
                </a:solidFill>
              </a:rPr>
              <a:t>NOT</a:t>
            </a:r>
            <a:r>
              <a:rPr lang="en-US" sz="2400" dirty="0"/>
              <a:t> be the same as the total number of positive feedback</a:t>
            </a:r>
          </a:p>
          <a:p>
            <a:endParaRPr lang="en-US" sz="3200" dirty="0"/>
          </a:p>
          <a:p>
            <a:r>
              <a:rPr lang="en-US" sz="3200" dirty="0"/>
              <a:t>Mapping to the bandit formulation</a:t>
            </a:r>
          </a:p>
          <a:p>
            <a:pPr lvl="1"/>
            <a:r>
              <a:rPr lang="en-US" sz="2600" dirty="0"/>
              <a:t>Arm: the content chosen to show to users</a:t>
            </a:r>
          </a:p>
          <a:p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A26F5-2D7B-F860-04C2-07FA5FF51AB4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1175164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Users’ feedback might be biased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19" y="2540435"/>
            <a:ext cx="4872398" cy="315244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08F948-A40D-6E49-87D9-D41A9D57A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8916" y="2126390"/>
            <a:ext cx="6762136" cy="1132513"/>
          </a:xfrm>
        </p:spPr>
        <p:txBody>
          <a:bodyPr>
            <a:normAutofit/>
          </a:bodyPr>
          <a:lstStyle/>
          <a:p>
            <a:r>
              <a:rPr lang="en-US" sz="2000" dirty="0"/>
              <a:t>In a Reddit-like platform, randomly insert an </a:t>
            </a:r>
            <a:r>
              <a:rPr lang="en-US" sz="2000" dirty="0" err="1"/>
              <a:t>upvote</a:t>
            </a:r>
            <a:r>
              <a:rPr lang="en-US" sz="2000" dirty="0"/>
              <a:t>/</a:t>
            </a:r>
            <a:r>
              <a:rPr lang="en-US" sz="2000" dirty="0" err="1"/>
              <a:t>downvote</a:t>
            </a:r>
            <a:r>
              <a:rPr lang="en-US" sz="2000" dirty="0"/>
              <a:t> to some posts right after they are posted.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6CBE95-0A87-E944-A71E-B15DDB5ADC7C}"/>
              </a:ext>
            </a:extLst>
          </p:cNvPr>
          <p:cNvSpPr/>
          <p:nvPr/>
        </p:nvSpPr>
        <p:spPr>
          <a:xfrm>
            <a:off x="1782670" y="6138116"/>
            <a:ext cx="86266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Social Influence Bias: A Randomized Experiment. Muchnik et al. Science 2013.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8C69AE-30B1-DE4E-A941-1FAE57B9B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458" y="2875936"/>
            <a:ext cx="2780071" cy="29828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44F8A5-AA7F-AF02-5ECE-8963888DD9D7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276603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AA251-98E2-8448-BB8F-448C7EA40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426B34-E702-B242-A4A0-0D49D4399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859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C01A57-7FBA-3548-81C2-4C3FE207E988}"/>
                  </a:ext>
                </a:extLst>
              </p:cNvPr>
              <p:cNvSpPr txBox="1"/>
              <p:nvPr/>
            </p:nvSpPr>
            <p:spPr>
              <a:xfrm>
                <a:off x="2351522" y="1627054"/>
                <a:ext cx="427934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Recommend item/arm (quality: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7C01A57-7FBA-3548-81C2-4C3FE207E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522" y="1627054"/>
                <a:ext cx="4279343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1567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c 6">
            <a:extLst>
              <a:ext uri="{FF2B5EF4-FFF2-40B4-BE49-F238E27FC236}">
                <a16:creationId xmlns:a16="http://schemas.microsoft.com/office/drawing/2014/main" id="{B09DCAE0-CB45-4B45-811D-18DA2747794D}"/>
              </a:ext>
            </a:extLst>
          </p:cNvPr>
          <p:cNvSpPr/>
          <p:nvPr/>
        </p:nvSpPr>
        <p:spPr>
          <a:xfrm>
            <a:off x="1627396" y="2088839"/>
            <a:ext cx="5210891" cy="1753403"/>
          </a:xfrm>
          <a:prstGeom prst="arc">
            <a:avLst>
              <a:gd name="adj1" fmla="val 11009494"/>
              <a:gd name="adj2" fmla="val 21311998"/>
            </a:avLst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pic>
        <p:nvPicPr>
          <p:cNvPr id="8" name="Graphic 40" descr="Man">
            <a:extLst>
              <a:ext uri="{FF2B5EF4-FFF2-40B4-BE49-F238E27FC236}">
                <a16:creationId xmlns:a16="http://schemas.microsoft.com/office/drawing/2014/main" id="{AEBA4FCC-D245-4B4A-911D-61E205E6B1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5249" y="2830012"/>
            <a:ext cx="925345" cy="925345"/>
          </a:xfrm>
          <a:prstGeom prst="rect">
            <a:avLst/>
          </a:prstGeom>
        </p:spPr>
      </p:pic>
      <p:sp>
        <p:nvSpPr>
          <p:cNvPr id="9" name="Arc 8">
            <a:extLst>
              <a:ext uri="{FF2B5EF4-FFF2-40B4-BE49-F238E27FC236}">
                <a16:creationId xmlns:a16="http://schemas.microsoft.com/office/drawing/2014/main" id="{875E84D5-5EDD-DF4B-8149-AFAAA8413BA1}"/>
              </a:ext>
            </a:extLst>
          </p:cNvPr>
          <p:cNvSpPr/>
          <p:nvPr/>
        </p:nvSpPr>
        <p:spPr>
          <a:xfrm rot="10800000">
            <a:off x="1642475" y="2953362"/>
            <a:ext cx="4961742" cy="1611971"/>
          </a:xfrm>
          <a:prstGeom prst="arc">
            <a:avLst>
              <a:gd name="adj1" fmla="val 10997638"/>
              <a:gd name="adj2" fmla="val 21311998"/>
            </a:avLst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D7145E-5D7E-D145-B920-166DA0ABBA45}"/>
                  </a:ext>
                </a:extLst>
              </p:cNvPr>
              <p:cNvSpPr txBox="1"/>
              <p:nvPr/>
            </p:nvSpPr>
            <p:spPr>
              <a:xfrm>
                <a:off x="2576533" y="4608394"/>
                <a:ext cx="426175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User gives </a:t>
                </a:r>
                <a:r>
                  <a:rPr lang="en-US" sz="2000" dirty="0">
                    <a:solidFill>
                      <a:schemeClr val="tx1"/>
                    </a:solidFill>
                  </a:rPr>
                  <a:t>feedback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) </a:t>
                </a:r>
                <a:r>
                  <a:rPr lang="en-US" sz="2000" dirty="0"/>
                  <a:t>on his satisfactions on item’s quality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DD7145E-5D7E-D145-B920-166DA0ABB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533" y="4608394"/>
                <a:ext cx="4261754" cy="707886"/>
              </a:xfrm>
              <a:prstGeom prst="rect">
                <a:avLst/>
              </a:prstGeom>
              <a:blipFill rotWithShape="0">
                <a:blip r:embed="rId8"/>
                <a:stretch>
                  <a:fillRect l="-1574"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Callout 10">
            <a:extLst>
              <a:ext uri="{FF2B5EF4-FFF2-40B4-BE49-F238E27FC236}">
                <a16:creationId xmlns:a16="http://schemas.microsoft.com/office/drawing/2014/main" id="{0FC92BD1-DDA2-AB40-AEE5-785C92D0F387}"/>
              </a:ext>
            </a:extLst>
          </p:cNvPr>
          <p:cNvSpPr/>
          <p:nvPr/>
        </p:nvSpPr>
        <p:spPr>
          <a:xfrm>
            <a:off x="7388281" y="3385557"/>
            <a:ext cx="2714295" cy="1381948"/>
          </a:xfrm>
          <a:prstGeom prst="wedgeEllipseCallout">
            <a:avLst>
              <a:gd name="adj1" fmla="val -50380"/>
              <a:gd name="adj2" fmla="val -54461"/>
            </a:avLst>
          </a:prstGeom>
          <a:noFill/>
          <a:ln w="666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E8B10D-54DE-A748-B21F-DC5D577D54E5}"/>
                  </a:ext>
                </a:extLst>
              </p:cNvPr>
              <p:cNvSpPr txBox="1"/>
              <p:nvPr/>
            </p:nvSpPr>
            <p:spPr>
              <a:xfrm>
                <a:off x="7412079" y="3849542"/>
                <a:ext cx="26900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Prob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FE8B10D-54DE-A748-B21F-DC5D577D5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079" y="3849542"/>
                <a:ext cx="2690033" cy="461665"/>
              </a:xfrm>
              <a:prstGeom prst="rect">
                <a:avLst/>
              </a:prstGeom>
              <a:blipFill rotWithShape="0">
                <a:blip r:embed="rId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3EDA20A-DE18-3C48-AEA9-F89EEA5A3B14}"/>
                  </a:ext>
                </a:extLst>
              </p:cNvPr>
              <p:cNvSpPr/>
              <p:nvPr/>
            </p:nvSpPr>
            <p:spPr>
              <a:xfrm>
                <a:off x="2977780" y="2959395"/>
                <a:ext cx="336285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Private</m:t>
                          </m:r>
                          <m:r>
                            <a:rPr lang="en-US" sz="24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experience</m:t>
                          </m:r>
                          <m:r>
                            <a:rPr lang="en-US" sz="24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eedback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)  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3EDA20A-DE18-3C48-AEA9-F89EEA5A3B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780" y="2959395"/>
                <a:ext cx="3362858" cy="830997"/>
              </a:xfrm>
              <a:prstGeom prst="rect">
                <a:avLst/>
              </a:prstGeom>
              <a:blipFill rotWithShape="0">
                <a:blip r:embed="rId10"/>
                <a:stretch>
                  <a:fillRect t="-56934" b="-27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31B1F6D-5442-AE45-ADEA-9A759C21339B}"/>
                  </a:ext>
                </a:extLst>
              </p:cNvPr>
              <p:cNvSpPr/>
              <p:nvPr/>
            </p:nvSpPr>
            <p:spPr>
              <a:xfrm>
                <a:off x="658943" y="6020877"/>
                <a:ext cx="6928803" cy="461665"/>
              </a:xfrm>
              <a:prstGeom prst="rect">
                <a:avLst/>
              </a:prstGeom>
              <a:ln w="57150"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Feedback function: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r>
                      <a:rPr lang="en-US" sz="2400" b="0" i="1" smtClean="0">
                        <a:latin typeface="Cambria Math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panose="02040503050406030204" pitchFamily="18" charset="0"/>
                      </a:rPr>
                      <m:t>=1)</m:t>
                    </m:r>
                    <m:r>
                      <m:rPr>
                        <m:nor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m:rPr>
                        <m:nor/>
                      </m:rPr>
                      <a:rPr lang="en-US" sz="2400" dirty="0" smtClean="0">
                        <a:solidFill>
                          <a:schemeClr val="tx1"/>
                        </a:solidFill>
                      </a:rPr>
                      <m:t>Feedback</m:t>
                    </m:r>
                    <m:r>
                      <m:rPr>
                        <m:nor/>
                      </m:rPr>
                      <a:rPr lang="en-US" sz="2400" b="0" i="0" dirty="0" smtClean="0">
                        <a:solidFill>
                          <a:schemeClr val="tx1"/>
                        </a:solidFill>
                      </a:rPr>
                      <m:t>(</m:t>
                    </m:r>
                    <m:r>
                      <m:rPr>
                        <m:sty m:val="p"/>
                      </m:rP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31B1F6D-5442-AE45-ADEA-9A759C2133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43" y="6020877"/>
                <a:ext cx="6928803" cy="461665"/>
              </a:xfrm>
              <a:prstGeom prst="rect">
                <a:avLst/>
              </a:prstGeom>
              <a:blipFill rotWithShape="0">
                <a:blip r:embed="rId12"/>
                <a:stretch>
                  <a:fillRect l="-960" t="-89286" b="-113095"/>
                </a:stretch>
              </a:blipFill>
              <a:ln w="571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E2DDE46-548A-E844-A4EB-F2DE3029338E}"/>
                  </a:ext>
                </a:extLst>
              </p:cNvPr>
              <p:cNvSpPr/>
              <p:nvPr/>
            </p:nvSpPr>
            <p:spPr>
              <a:xfrm>
                <a:off x="8191755" y="5897766"/>
                <a:ext cx="3458679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000" dirty="0"/>
                  <a:t>: positive votes ratio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: total votes received </a:t>
                </a: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E2DDE46-548A-E844-A4EB-F2DE302933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1755" y="5897766"/>
                <a:ext cx="3458679" cy="707886"/>
              </a:xfrm>
              <a:prstGeom prst="rect">
                <a:avLst/>
              </a:prstGeom>
              <a:blipFill rotWithShape="0">
                <a:blip r:embed="rId13"/>
                <a:stretch>
                  <a:fillRect t="-4274" b="-13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634668" y="3071283"/>
            <a:ext cx="1675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FE8B10D-54DE-A748-B21F-DC5D577D54E5}"/>
                  </a:ext>
                </a:extLst>
              </p:cNvPr>
              <p:cNvSpPr txBox="1"/>
              <p:nvPr/>
            </p:nvSpPr>
            <p:spPr>
              <a:xfrm>
                <a:off x="6997921" y="672342"/>
                <a:ext cx="496093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:  Whether user </a:t>
                </a:r>
                <a:r>
                  <a:rPr lang="en-US" sz="2400" i="1" dirty="0"/>
                  <a:t>t</a:t>
                </a:r>
                <a:r>
                  <a:rPr lang="en-US" sz="2400" dirty="0"/>
                  <a:t> likes the content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:  Feedback of user </a:t>
                </a:r>
                <a:r>
                  <a:rPr lang="en-US" sz="2400" i="1" dirty="0"/>
                  <a:t>t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FE8B10D-54DE-A748-B21F-DC5D577D5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921" y="672342"/>
                <a:ext cx="4960939" cy="830997"/>
              </a:xfrm>
              <a:prstGeom prst="rect">
                <a:avLst/>
              </a:prstGeom>
              <a:blipFill rotWithShape="0">
                <a:blip r:embed="rId14"/>
                <a:stretch>
                  <a:fillRect l="-246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5336FE8-5DCF-6B5E-A2F6-482773063B43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175479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9" grpId="0" animBg="1"/>
      <p:bldP spid="10" grpId="0"/>
      <p:bldP spid="11" grpId="0" animBg="1"/>
      <p:bldP spid="12" grpId="0"/>
      <p:bldP spid="13" grpId="0"/>
      <p:bldP spid="20" grpId="0" animBg="1"/>
      <p:bldP spid="21" grpId="0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331" y="2199724"/>
            <a:ext cx="10946860" cy="2852737"/>
          </a:xfrm>
        </p:spPr>
        <p:txBody>
          <a:bodyPr>
            <a:normAutofit/>
          </a:bodyPr>
          <a:lstStyle/>
          <a:p>
            <a:r>
              <a:rPr lang="en-US" sz="5400" dirty="0"/>
              <a:t>Can we just </a:t>
            </a:r>
            <a:r>
              <a:rPr lang="en-US" sz="5400" b="1" dirty="0">
                <a:solidFill>
                  <a:schemeClr val="accent1"/>
                </a:solidFill>
              </a:rPr>
              <a:t>recover</a:t>
            </a:r>
            <a:r>
              <a:rPr lang="en-US" sz="5400" dirty="0"/>
              <a:t> the true latent quality from</a:t>
            </a:r>
            <a:r>
              <a:rPr lang="en-US" sz="5400" b="1" dirty="0">
                <a:solidFill>
                  <a:schemeClr val="accent1"/>
                </a:solidFill>
              </a:rPr>
              <a:t> (biased) feedback</a:t>
            </a:r>
            <a:r>
              <a:rPr lang="en-US" sz="5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886011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84F76-51B4-A346-B310-A51D1C3D3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99C8E-86EE-FE4F-AB9A-16FCFB458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91208" cy="4351338"/>
          </a:xfrm>
        </p:spPr>
        <p:txBody>
          <a:bodyPr>
            <a:normAutofit/>
          </a:bodyPr>
          <a:lstStyle/>
          <a:p>
            <a:r>
              <a:rPr lang="en-US" dirty="0"/>
              <a:t>Explore two general set of bias models</a:t>
            </a:r>
          </a:p>
          <a:p>
            <a:endParaRPr lang="en-US" dirty="0"/>
          </a:p>
          <a:p>
            <a:r>
              <a:rPr lang="en-US" dirty="0"/>
              <a:t>Model 1: feedback is biased by </a:t>
            </a:r>
            <a:r>
              <a:rPr lang="en-US" dirty="0">
                <a:solidFill>
                  <a:schemeClr val="accent2"/>
                </a:solidFill>
              </a:rPr>
              <a:t>empirical average</a:t>
            </a:r>
          </a:p>
          <a:p>
            <a:pPr lvl="1"/>
            <a:r>
              <a:rPr lang="en-US" dirty="0"/>
              <a:t>Designing no-regret bandit learning (i.e., near-optimal learning) is possible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Model 2: feedback is biased by the </a:t>
            </a:r>
            <a:r>
              <a:rPr lang="en-US" dirty="0">
                <a:solidFill>
                  <a:schemeClr val="accent2"/>
                </a:solidFill>
              </a:rPr>
              <a:t>whole history</a:t>
            </a:r>
          </a:p>
          <a:p>
            <a:pPr lvl="1"/>
            <a:r>
              <a:rPr lang="en-US" dirty="0"/>
              <a:t>Can’t infer the latent variables</a:t>
            </a:r>
          </a:p>
          <a:p>
            <a:pPr lvl="1"/>
            <a:r>
              <a:rPr lang="en-US" dirty="0"/>
              <a:t>Impossible to achieve no-regret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FD7475-BCA9-A86A-D559-5761E8C8E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189" y="2935929"/>
            <a:ext cx="3469098" cy="11603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E14D91-6694-4E20-AC49-DD17F0FE1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502" y="4761326"/>
            <a:ext cx="3056096" cy="1160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D2CD6F-3164-C54D-9C63-DABAD15AF94F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3757554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models are very stylized, but we show that a small deviation of human behavior could lead to very different outcomes for machine learning.</a:t>
            </a:r>
          </a:p>
          <a:p>
            <a:endParaRPr lang="en-US" sz="3200" dirty="0"/>
          </a:p>
          <a:p>
            <a:r>
              <a:rPr lang="en-US" sz="3200" dirty="0"/>
              <a:t>Implications: with human biases in data generation, sometimes even with infinitely amount of data, we won’t be able to learn.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267256-D055-C857-778F-E5DAA96AF295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35173372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0024" y="2857076"/>
            <a:ext cx="11587163" cy="1102519"/>
          </a:xfrm>
        </p:spPr>
        <p:txBody>
          <a:bodyPr>
            <a:normAutofit fontScale="90000"/>
          </a:bodyPr>
          <a:lstStyle/>
          <a:p>
            <a:r>
              <a:rPr lang="en-US" dirty="0"/>
              <a:t>New Arm Generation in Bandit Learning:</a:t>
            </a:r>
            <a:br>
              <a:rPr lang="en-US" dirty="0"/>
            </a:br>
            <a:r>
              <a:rPr lang="en-US" sz="1300" dirty="0"/>
              <a:t> </a:t>
            </a:r>
            <a:br>
              <a:rPr lang="en-US" dirty="0"/>
            </a:br>
            <a:r>
              <a:rPr lang="en-US" sz="3600" dirty="0"/>
              <a:t>An application to User Generated Content Platforms</a:t>
            </a:r>
            <a:br>
              <a:rPr lang="en-US" sz="3600" dirty="0"/>
            </a:br>
            <a:endParaRPr lang="en-US" dirty="0"/>
          </a:p>
        </p:txBody>
      </p:sp>
      <p:sp>
        <p:nvSpPr>
          <p:cNvPr id="5" name="Subtitle 4"/>
          <p:cNvSpPr txBox="1">
            <a:spLocks/>
          </p:cNvSpPr>
          <p:nvPr/>
        </p:nvSpPr>
        <p:spPr>
          <a:xfrm>
            <a:off x="3351376" y="4947444"/>
            <a:ext cx="5314950" cy="659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Joint work with Yang Liu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B5739B-CD80-C4AF-C158-6963AD2DB28C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19704433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0273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When each new user arrives</a:t>
            </a:r>
          </a:p>
          <a:p>
            <a:pPr lvl="1"/>
            <a:r>
              <a:rPr lang="en-US" sz="2600" b="1" dirty="0">
                <a:solidFill>
                  <a:srgbClr val="0070C0"/>
                </a:solidFill>
              </a:rPr>
              <a:t>Exploration</a:t>
            </a:r>
            <a:r>
              <a:rPr lang="en-US" sz="2600" dirty="0"/>
              <a:t>: Show the user some (set of) content to obtain feedback (</a:t>
            </a:r>
            <a:r>
              <a:rPr lang="en-US" sz="2600" dirty="0" err="1"/>
              <a:t>upvotes</a:t>
            </a:r>
            <a:r>
              <a:rPr lang="en-US" sz="2600" dirty="0"/>
              <a:t>, likes, shares, </a:t>
            </a:r>
            <a:r>
              <a:rPr lang="en-US" sz="2600" dirty="0" err="1"/>
              <a:t>etc</a:t>
            </a:r>
            <a:r>
              <a:rPr lang="en-US" sz="2600" dirty="0"/>
              <a:t>)</a:t>
            </a:r>
          </a:p>
          <a:p>
            <a:pPr lvl="1"/>
            <a:endParaRPr lang="en-US" sz="200" dirty="0"/>
          </a:p>
          <a:p>
            <a:pPr lvl="1"/>
            <a:endParaRPr lang="en-US" sz="200" dirty="0"/>
          </a:p>
          <a:p>
            <a:pPr lvl="1"/>
            <a:r>
              <a:rPr lang="en-US" sz="2600" b="1" dirty="0">
                <a:solidFill>
                  <a:srgbClr val="0070C0"/>
                </a:solidFill>
              </a:rPr>
              <a:t>Exploitation</a:t>
            </a:r>
            <a:r>
              <a:rPr lang="en-US" sz="2600" dirty="0"/>
              <a:t>: Show the user the content he/she would enjoy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The user decides whether to contribute new content</a:t>
            </a:r>
            <a:endParaRPr lang="en-US" sz="2600" dirty="0">
              <a:solidFill>
                <a:schemeClr val="bg1"/>
              </a:solidFill>
            </a:endParaRPr>
          </a:p>
          <a:p>
            <a:endParaRPr lang="en-US" sz="2600" dirty="0"/>
          </a:p>
          <a:p>
            <a:r>
              <a:rPr lang="en-US" sz="3200" dirty="0"/>
              <a:t>Goal: </a:t>
            </a:r>
          </a:p>
          <a:p>
            <a:pPr lvl="1"/>
            <a:r>
              <a:rPr lang="en-US" sz="2800" dirty="0"/>
              <a:t>maximize total user happiness</a:t>
            </a:r>
          </a:p>
          <a:p>
            <a:endParaRPr lang="en-US" sz="3200" dirty="0"/>
          </a:p>
          <a:p>
            <a:r>
              <a:rPr lang="en-US" sz="3200" dirty="0"/>
              <a:t>Mapping to the bandit formulation</a:t>
            </a:r>
          </a:p>
          <a:p>
            <a:pPr lvl="1"/>
            <a:r>
              <a:rPr lang="en-US" sz="2600" dirty="0"/>
              <a:t>Arm: the content chosen to show to users</a:t>
            </a:r>
          </a:p>
          <a:p>
            <a:endParaRPr lang="en-US" sz="32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04643" cy="1325563"/>
          </a:xfrm>
        </p:spPr>
        <p:txBody>
          <a:bodyPr/>
          <a:lstStyle/>
          <a:p>
            <a:r>
              <a:rPr lang="en-US" dirty="0"/>
              <a:t>User-Generated </a:t>
            </a:r>
            <a:r>
              <a:rPr lang="en-US"/>
              <a:t>Content: A Bandit Formulation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909598" y="4822995"/>
            <a:ext cx="3210506" cy="8224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Assume user feedback is “unbiased”.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0FCD31-D9EA-4BC9-A862-8482C9602CB3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210997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0273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When each new user arrives</a:t>
            </a:r>
          </a:p>
          <a:p>
            <a:pPr lvl="1"/>
            <a:r>
              <a:rPr lang="en-US" sz="2600" b="1" dirty="0">
                <a:solidFill>
                  <a:srgbClr val="0070C0"/>
                </a:solidFill>
              </a:rPr>
              <a:t>Exploration</a:t>
            </a:r>
            <a:r>
              <a:rPr lang="en-US" sz="2600" dirty="0"/>
              <a:t>: Show the user some (set of) content to obtain feedback (</a:t>
            </a:r>
            <a:r>
              <a:rPr lang="en-US" sz="2600" dirty="0" err="1"/>
              <a:t>upvotes</a:t>
            </a:r>
            <a:r>
              <a:rPr lang="en-US" sz="2600" dirty="0"/>
              <a:t>, likes, shares, </a:t>
            </a:r>
            <a:r>
              <a:rPr lang="en-US" sz="2600" dirty="0" err="1"/>
              <a:t>etc</a:t>
            </a:r>
            <a:r>
              <a:rPr lang="en-US" sz="2600" dirty="0"/>
              <a:t>)</a:t>
            </a:r>
          </a:p>
          <a:p>
            <a:pPr lvl="1"/>
            <a:endParaRPr lang="en-US" sz="200" dirty="0"/>
          </a:p>
          <a:p>
            <a:pPr lvl="1"/>
            <a:endParaRPr lang="en-US" sz="200" dirty="0"/>
          </a:p>
          <a:p>
            <a:pPr lvl="1"/>
            <a:r>
              <a:rPr lang="en-US" sz="2600" b="1" dirty="0">
                <a:solidFill>
                  <a:srgbClr val="0070C0"/>
                </a:solidFill>
              </a:rPr>
              <a:t>Exploitation</a:t>
            </a:r>
            <a:r>
              <a:rPr lang="en-US" sz="2600" dirty="0"/>
              <a:t>: Show the user the content he/she would enjoy</a:t>
            </a:r>
          </a:p>
          <a:p>
            <a:pPr lvl="1"/>
            <a:r>
              <a:rPr lang="en-US" sz="2800" dirty="0">
                <a:solidFill>
                  <a:srgbClr val="FF0000"/>
                </a:solidFill>
              </a:rPr>
              <a:t>The user decides whether to contribute new content</a:t>
            </a:r>
            <a:endParaRPr lang="en-US" sz="2600" dirty="0"/>
          </a:p>
          <a:p>
            <a:endParaRPr lang="en-US" sz="2600" dirty="0"/>
          </a:p>
          <a:p>
            <a:r>
              <a:rPr lang="en-US" sz="3200" dirty="0"/>
              <a:t>Goal: </a:t>
            </a:r>
          </a:p>
          <a:p>
            <a:pPr lvl="1"/>
            <a:r>
              <a:rPr lang="en-US" sz="2800" dirty="0"/>
              <a:t>maximize total user happiness</a:t>
            </a:r>
          </a:p>
          <a:p>
            <a:endParaRPr lang="en-US" sz="3200" dirty="0"/>
          </a:p>
          <a:p>
            <a:r>
              <a:rPr lang="en-US" sz="3200" dirty="0"/>
              <a:t>Mapping to the bandit formulation</a:t>
            </a:r>
          </a:p>
          <a:p>
            <a:pPr lvl="1"/>
            <a:r>
              <a:rPr lang="en-US" sz="2600" dirty="0"/>
              <a:t>Arm: the content chosen to show to users</a:t>
            </a:r>
          </a:p>
          <a:p>
            <a:endParaRPr lang="en-US" sz="32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04643" cy="1325563"/>
          </a:xfrm>
        </p:spPr>
        <p:txBody>
          <a:bodyPr/>
          <a:lstStyle/>
          <a:p>
            <a:r>
              <a:rPr lang="en-US" dirty="0"/>
              <a:t>Users are Both </a:t>
            </a:r>
            <a:r>
              <a:rPr lang="en-US" b="1" dirty="0">
                <a:solidFill>
                  <a:schemeClr val="accent1"/>
                </a:solidFill>
              </a:rPr>
              <a:t>Raters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1"/>
                </a:solidFill>
              </a:rPr>
              <a:t>Contributors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909598" y="4822995"/>
            <a:ext cx="3210506" cy="8224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Assume user feedback is “unbiased”.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33082D-E1F7-982E-7967-70FA1D8A3181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7939555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Users Contribute?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0188"/>
            <a:ext cx="10383982" cy="4163099"/>
          </a:xfrm>
        </p:spPr>
        <p:txBody>
          <a:bodyPr>
            <a:noAutofit/>
          </a:bodyPr>
          <a:lstStyle/>
          <a:p>
            <a:r>
              <a:rPr lang="en-US" dirty="0"/>
              <a:t>Model:</a:t>
            </a:r>
          </a:p>
          <a:p>
            <a:pPr lvl="1"/>
            <a:r>
              <a:rPr lang="en-US" dirty="0"/>
              <a:t>Users likes attention (e.g., attention =&gt; money)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sz="200" dirty="0"/>
          </a:p>
          <a:p>
            <a:pPr lvl="1"/>
            <a:r>
              <a:rPr lang="en-US" dirty="0"/>
              <a:t>Users aim to maximize </a:t>
            </a:r>
            <a:br>
              <a:rPr lang="en-US" dirty="0"/>
            </a:b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(Total # views of their content)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(Cost for contributing)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940" y="2855370"/>
            <a:ext cx="1885002" cy="1885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355" y="3019160"/>
            <a:ext cx="4292405" cy="172121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486023" y="5944711"/>
            <a:ext cx="6529640" cy="8227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Need to consider </a:t>
            </a:r>
            <a:r>
              <a:rPr lang="en-US" sz="2400" b="1" dirty="0">
                <a:solidFill>
                  <a:srgbClr val="FFFF00"/>
                </a:solidFill>
              </a:rPr>
              <a:t>learning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FFFF00"/>
                </a:solidFill>
              </a:rPr>
              <a:t>incentives</a:t>
            </a:r>
            <a:r>
              <a:rPr lang="en-US" sz="2400" dirty="0"/>
              <a:t> simultaneously when designing bandit algorithms.</a:t>
            </a:r>
          </a:p>
        </p:txBody>
      </p:sp>
    </p:spTree>
    <p:extLst>
      <p:ext uri="{BB962C8B-B14F-4D97-AF65-F5344CB8AC3E}">
        <p14:creationId xmlns:p14="http://schemas.microsoft.com/office/powerpoint/2010/main" val="414689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Broader Research Agenda: Strategic 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6149" y="5386672"/>
            <a:ext cx="11353800" cy="110199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/>
              <a:t>Goodhart’s</a:t>
            </a:r>
            <a:r>
              <a:rPr lang="en-US" dirty="0"/>
              <a:t> law: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“If a measure becomes the public’s goal, it is no longer a good measure.”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3B0946-48F0-B346-8EC3-CA8B140CFFF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2022" y="1816530"/>
            <a:ext cx="7061199" cy="25764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B219B0-B1DF-8242-B30F-ED5681362AD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7786" y="2010808"/>
            <a:ext cx="1474688" cy="2275840"/>
          </a:xfrm>
          <a:prstGeom prst="rect">
            <a:avLst/>
          </a:prstGeom>
        </p:spPr>
      </p:pic>
      <p:sp>
        <p:nvSpPr>
          <p:cNvPr id="7" name="Curved Down Arrow 6">
            <a:extLst>
              <a:ext uri="{FF2B5EF4-FFF2-40B4-BE49-F238E27FC236}">
                <a16:creationId xmlns:a16="http://schemas.microsoft.com/office/drawing/2014/main" id="{B11314EE-32BC-254B-A38F-596BE10DB653}"/>
              </a:ext>
            </a:extLst>
          </p:cNvPr>
          <p:cNvSpPr/>
          <p:nvPr/>
        </p:nvSpPr>
        <p:spPr>
          <a:xfrm rot="10800000">
            <a:off x="2262868" y="4286648"/>
            <a:ext cx="6832600" cy="746225"/>
          </a:xfrm>
          <a:prstGeom prst="curvedDownArrow">
            <a:avLst>
              <a:gd name="adj1" fmla="val 25000"/>
              <a:gd name="adj2" fmla="val 47026"/>
              <a:gd name="adj3" fmla="val 22798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2CEAE1-7C26-BD50-B735-E593D1EFCF37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44276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635964"/>
            <a:ext cx="10515600" cy="2852737"/>
          </a:xfrm>
        </p:spPr>
        <p:txBody>
          <a:bodyPr/>
          <a:lstStyle/>
          <a:p>
            <a:pPr algn="ctr"/>
            <a:r>
              <a:rPr lang="en-US" dirty="0"/>
              <a:t>History-Dependent Bandits and The Fairness Implications</a:t>
            </a:r>
          </a:p>
        </p:txBody>
      </p:sp>
      <p:sp>
        <p:nvSpPr>
          <p:cNvPr id="5" name="Subtitle 4"/>
          <p:cNvSpPr txBox="1">
            <a:spLocks/>
          </p:cNvSpPr>
          <p:nvPr/>
        </p:nvSpPr>
        <p:spPr>
          <a:xfrm>
            <a:off x="3351376" y="4947444"/>
            <a:ext cx="5823104" cy="65942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Joint work with Wei Tang and Yang Liu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46FDB0-B092-47D9-52F2-53D25D2FE326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1328704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858E6A-C0D3-BB47-878A-F34D51B66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824" y="2539370"/>
            <a:ext cx="5936566" cy="6192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E237EE-F6ED-714C-85F0-8C45A9F50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2A130D-9631-474E-81A6-DFAE409078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Evaluate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(characterized by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altLang="zh-TW" dirty="0"/>
                  <a:t>)</a:t>
                </a:r>
              </a:p>
              <a:p>
                <a:pPr lvl="1"/>
                <a:r>
                  <a:rPr lang="en-US" dirty="0"/>
                  <a:t>Forward propagation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, learn the weights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𝑊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Backpropagation</a:t>
                </a:r>
              </a:p>
              <a:p>
                <a:pPr lvl="1"/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randomly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400" dirty="0"/>
                  <a:t>Randomly pick a point from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(for stochastic gradient descent)</a:t>
                </a:r>
              </a:p>
              <a:p>
                <a:pPr lvl="2"/>
                <a:r>
                  <a:rPr lang="en-US" sz="2400" dirty="0">
                    <a:solidFill>
                      <a:schemeClr val="accent2"/>
                    </a:solidFill>
                  </a:rPr>
                  <a:t>Forward propagation: Calculate 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endParaRPr lang="en-US" sz="2400" dirty="0"/>
              </a:p>
              <a:p>
                <a:pPr lvl="2"/>
                <a:r>
                  <a:rPr lang="en-US" sz="2400" dirty="0">
                    <a:solidFill>
                      <a:srgbClr val="00B050"/>
                    </a:solidFill>
                  </a:rPr>
                  <a:t>Backward propagation: Calculate 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lvl="2"/>
                <a:r>
                  <a:rPr lang="en-US" sz="2400" dirty="0"/>
                  <a:t>Update the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←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𝜂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(ℓ−1)</m:t>
                        </m:r>
                      </m:sup>
                    </m:sSubSup>
                  </m:oMath>
                </a14:m>
                <a:endParaRPr lang="en-US" sz="2400" dirty="0"/>
              </a:p>
              <a:p>
                <a:pPr lvl="1"/>
                <a:r>
                  <a:rPr lang="en-US" sz="2800" dirty="0"/>
                  <a:t>Return the weights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2A130D-9631-474E-81A6-DFAE409078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965" t="-2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6EBF043-4DB4-6942-B857-8AD2622437DD}"/>
              </a:ext>
            </a:extLst>
          </p:cNvPr>
          <p:cNvGrpSpPr/>
          <p:nvPr/>
        </p:nvGrpSpPr>
        <p:grpSpPr>
          <a:xfrm>
            <a:off x="7944427" y="1842351"/>
            <a:ext cx="4043103" cy="2459131"/>
            <a:chOff x="7179730" y="1825247"/>
            <a:chExt cx="4638348" cy="28211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6250CB8-CB25-014F-89C0-B86DBAB09660}"/>
                </a:ext>
              </a:extLst>
            </p:cNvPr>
            <p:cNvGrpSpPr/>
            <p:nvPr/>
          </p:nvGrpSpPr>
          <p:grpSpPr>
            <a:xfrm>
              <a:off x="7179730" y="1825247"/>
              <a:ext cx="4622025" cy="2821176"/>
              <a:chOff x="-35994" y="4014385"/>
              <a:chExt cx="7589980" cy="467583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32C696E-CE97-6949-B999-84FBDFB03D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5994" y="4684805"/>
                <a:ext cx="7264426" cy="4005411"/>
              </a:xfrm>
              <a:prstGeom prst="rect">
                <a:avLst/>
              </a:prstGeom>
            </p:spPr>
          </p:pic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558204B-766E-2D49-B9AB-BCBC5251A8E0}"/>
                  </a:ext>
                </a:extLst>
              </p:cNvPr>
              <p:cNvSpPr/>
              <p:nvPr/>
            </p:nvSpPr>
            <p:spPr>
              <a:xfrm>
                <a:off x="6609106" y="4014385"/>
                <a:ext cx="944880" cy="11430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1596087-491E-5F4E-8B45-BC0372C41504}"/>
                </a:ext>
              </a:extLst>
            </p:cNvPr>
            <p:cNvSpPr/>
            <p:nvPr/>
          </p:nvSpPr>
          <p:spPr>
            <a:xfrm>
              <a:off x="10666611" y="3438085"/>
              <a:ext cx="1151467" cy="7450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786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for “CEO” on search engines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8DF17-E04B-8348-A2AE-62E4125FC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53269"/>
            <a:ext cx="10605782" cy="55047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4C9805-7D81-A55B-DB20-15AC9AB7723E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16344708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Stereotype Mirroring and Exaggeration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1241505" cy="4943311"/>
          </a:xfrm>
        </p:spPr>
        <p:txBody>
          <a:bodyPr>
            <a:normAutofit/>
          </a:bodyPr>
          <a:lstStyle/>
          <a:p>
            <a:r>
              <a:rPr lang="en-US" dirty="0"/>
              <a:t>Is this result mirroring the real statistics or an exaggeration?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Assume this is mirroring of the real statistics, are there other concerns?</a:t>
            </a:r>
          </a:p>
          <a:p>
            <a:pPr lvl="1"/>
            <a:r>
              <a:rPr lang="en-US" dirty="0"/>
              <a:t>Are we reinforcing the stereotypes? </a:t>
            </a:r>
          </a:p>
          <a:p>
            <a:pPr lvl="1"/>
            <a:r>
              <a:rPr lang="en-US" dirty="0"/>
              <a:t>Are we being “unfair” to disadvantage groups that are mistreated in the past?</a:t>
            </a:r>
          </a:p>
        </p:txBody>
      </p:sp>
      <p:sp>
        <p:nvSpPr>
          <p:cNvPr id="4" name="Rectangle 3"/>
          <p:cNvSpPr/>
          <p:nvPr/>
        </p:nvSpPr>
        <p:spPr>
          <a:xfrm>
            <a:off x="621476" y="6488668"/>
            <a:ext cx="11570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charset="0"/>
              </a:rPr>
              <a:t>Unequal Representation and Gender Stereotypes in Image Search Results for Occupations</a:t>
            </a:r>
            <a:r>
              <a:rPr lang="en-US" dirty="0"/>
              <a:t>. Kay et al. CHI 2015.</a:t>
            </a:r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260" y="2236273"/>
            <a:ext cx="3112127" cy="25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110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context of bandit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1578390" cy="4815807"/>
          </a:xfrm>
        </p:spPr>
        <p:txBody>
          <a:bodyPr>
            <a:normAutofit/>
          </a:bodyPr>
          <a:lstStyle/>
          <a:p>
            <a:r>
              <a:rPr lang="en-US" dirty="0"/>
              <a:t>For every action we take, we need to consider its long term impacts.</a:t>
            </a:r>
          </a:p>
          <a:p>
            <a:endParaRPr lang="en-US" dirty="0"/>
          </a:p>
          <a:p>
            <a:r>
              <a:rPr lang="en-US" dirty="0"/>
              <a:t>Examples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Loan applications: </a:t>
            </a:r>
            <a:r>
              <a:rPr lang="en-US" b="1" dirty="0"/>
              <a:t>	</a:t>
            </a:r>
            <a:br>
              <a:rPr lang="en-US" b="1" dirty="0"/>
            </a:br>
            <a:r>
              <a:rPr lang="en-US" dirty="0"/>
              <a:t>Give loans to disadvantage groups could improve their social status in the future.</a:t>
            </a:r>
          </a:p>
          <a:p>
            <a:pPr lvl="1"/>
            <a:endParaRPr lang="en-US" sz="200" dirty="0"/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College admission: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dirty="0"/>
              <a:t>The long debate about affirmative action.</a:t>
            </a:r>
          </a:p>
          <a:p>
            <a:pPr lvl="1"/>
            <a:endParaRPr lang="en-US" sz="200" dirty="0"/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Labor markets: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dirty="0"/>
              <a:t>Workers might get bored if kept assigned the same type of tasks.</a:t>
            </a:r>
            <a:br>
              <a:rPr lang="en-US" dirty="0"/>
            </a:br>
            <a:endParaRPr lang="en-US" sz="200" dirty="0"/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Online advertisements:</a:t>
            </a:r>
            <a:br>
              <a:rPr lang="en-US" dirty="0"/>
            </a:br>
            <a:r>
              <a:rPr lang="en-US" dirty="0"/>
              <a:t>An advertisement might be less effective if displayed too frequently (over-exposure).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327F77-F6E0-50D2-9BBB-308236DA9137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168781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775283"/>
            <a:ext cx="11129211" cy="2862257"/>
          </a:xfrm>
        </p:spPr>
        <p:txBody>
          <a:bodyPr>
            <a:normAutofit/>
          </a:bodyPr>
          <a:lstStyle/>
          <a:p>
            <a:r>
              <a:rPr lang="en-US" dirty="0"/>
              <a:t>Deploying standard bandit algorithms leads to linear regrets.</a:t>
            </a:r>
          </a:p>
          <a:p>
            <a:pPr lvl="1"/>
            <a:r>
              <a:rPr lang="en-US" dirty="0"/>
              <a:t>Simply applying standard algorithms won’t work</a:t>
            </a:r>
          </a:p>
          <a:p>
            <a:pPr lvl="1"/>
            <a:endParaRPr lang="en-US" dirty="0"/>
          </a:p>
          <a:p>
            <a:r>
              <a:rPr lang="en-US" dirty="0"/>
              <a:t>Even without considering fairness issues, reinforcing stereotypes is bad for the society from the utility perspective.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BC2CB3-3C15-AF70-507E-1678A592EEC2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80122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113168" cy="4351338"/>
          </a:xfrm>
        </p:spPr>
        <p:txBody>
          <a:bodyPr/>
          <a:lstStyle/>
          <a:p>
            <a:r>
              <a:rPr lang="en-US" dirty="0"/>
              <a:t>Rooney rule:</a:t>
            </a:r>
          </a:p>
          <a:p>
            <a:pPr lvl="1"/>
            <a:r>
              <a:rPr lang="en-US" dirty="0"/>
              <a:t>NFL policy - when interviewing head coaches, it is required to include ethnic-minority candidates.</a:t>
            </a:r>
          </a:p>
          <a:p>
            <a:pPr lvl="1"/>
            <a:r>
              <a:rPr lang="en-US" dirty="0"/>
              <a:t>We need to give each “arm” a chance since they might be </a:t>
            </a:r>
            <a:r>
              <a:rPr lang="en-US" dirty="0" err="1"/>
              <a:t>mis</a:t>
            </a:r>
            <a:r>
              <a:rPr lang="en-US" dirty="0"/>
              <a:t>-treated in the past</a:t>
            </a:r>
          </a:p>
          <a:p>
            <a:pPr lvl="1"/>
            <a:r>
              <a:rPr lang="en-US" dirty="0"/>
              <a:t>A special case of </a:t>
            </a:r>
            <a:r>
              <a:rPr lang="en-US" b="1" dirty="0"/>
              <a:t>affirmative action</a:t>
            </a:r>
          </a:p>
          <a:p>
            <a:pPr lvl="1"/>
            <a:endParaRPr lang="en-US" b="1" dirty="0"/>
          </a:p>
          <a:p>
            <a:r>
              <a:rPr lang="en-US" dirty="0"/>
              <a:t>There exists setting that applying Rooney rule achieves better overall utility even when each individual decision is sub-optimal.</a:t>
            </a:r>
          </a:p>
          <a:p>
            <a:endParaRPr lang="en-US" dirty="0"/>
          </a:p>
          <a:p>
            <a:r>
              <a:rPr lang="en-US" dirty="0"/>
              <a:t>Main results: Designed order-optimal algorithms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B559DD-6034-2951-596B-601460F6BD5D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119121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Notes: Achieving Fairness is Hard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16916" cy="4351338"/>
          </a:xfrm>
        </p:spPr>
        <p:txBody>
          <a:bodyPr/>
          <a:lstStyle/>
          <a:p>
            <a:r>
              <a:rPr lang="en-US" dirty="0"/>
              <a:t>There are many possible/reasonable fairness definitions, and they are often not compatible!</a:t>
            </a:r>
          </a:p>
          <a:p>
            <a:pPr lvl="1"/>
            <a:r>
              <a:rPr lang="en-US" dirty="0"/>
              <a:t>FAT*18 Tutorial: 21 Definitions of Fairness and Their Politics. Arvind Narayanan.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Require conversations from people across different disciplines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1E0D1A-9AC2-BC28-E314-96ACD36C89B3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11120951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70950-0395-ED4F-A84D-1C1EA108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Decision Process (MDP)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A0FE3-D61A-714A-8C9F-1D0AF914FA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common formulation for reinforcement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8C63DC-AB79-76B7-432B-BC7EB73C9983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22422462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BE106-A5FC-7245-9ED1-7958E18F3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Decision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98FDA-B8CD-8A4E-8E88-B576F2530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multi-armed bandits, the rewards depends on </a:t>
            </a:r>
            <a:r>
              <a:rPr lang="en-US" dirty="0">
                <a:solidFill>
                  <a:schemeClr val="accent1"/>
                </a:solidFill>
              </a:rPr>
              <a:t>actions</a:t>
            </a:r>
            <a:r>
              <a:rPr lang="en-US" dirty="0"/>
              <a:t> only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(there are some variations to extend this idea)</a:t>
            </a:r>
          </a:p>
          <a:p>
            <a:r>
              <a:rPr lang="en-US" dirty="0"/>
              <a:t>In many practical applications, the rewards depend on both the </a:t>
            </a:r>
            <a:r>
              <a:rPr lang="en-US" dirty="0">
                <a:solidFill>
                  <a:schemeClr val="accent1"/>
                </a:solidFill>
              </a:rPr>
              <a:t>actions</a:t>
            </a:r>
            <a:r>
              <a:rPr lang="en-US" dirty="0"/>
              <a:t> and the </a:t>
            </a:r>
            <a:r>
              <a:rPr lang="en-US" dirty="0">
                <a:solidFill>
                  <a:schemeClr val="accent1"/>
                </a:solidFill>
              </a:rPr>
              <a:t>state</a:t>
            </a:r>
            <a:r>
              <a:rPr lang="en-US" dirty="0"/>
              <a:t> of the environment.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DCD4E68-3292-8B46-B450-16A1A4AB3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899" y="3715216"/>
            <a:ext cx="7718467" cy="2295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638F035-A920-034D-8CE0-5E0146CEF63C}"/>
              </a:ext>
            </a:extLst>
          </p:cNvPr>
          <p:cNvSpPr txBox="1">
            <a:spLocks/>
          </p:cNvSpPr>
          <p:nvPr/>
        </p:nvSpPr>
        <p:spPr>
          <a:xfrm>
            <a:off x="5666509" y="4190220"/>
            <a:ext cx="74500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367B70-8945-867A-2BF5-01EF393B6E9A}"/>
              </a:ext>
            </a:extLst>
          </p:cNvPr>
          <p:cNvSpPr txBox="1"/>
          <p:nvPr/>
        </p:nvSpPr>
        <p:spPr>
          <a:xfrm>
            <a:off x="4341049" y="6485712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336625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3120A-CD94-C738-2C7A-3195FE649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Decision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F5591D-AE89-717A-0CE4-952EC75EEB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761833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MDP formulation</a:t>
                </a:r>
              </a:p>
              <a:p>
                <a:pPr lvl="1"/>
                <a:r>
                  <a:rPr lang="en-US" dirty="0"/>
                  <a:t>State space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The state of the environment, e.g., your location on the map.</a:t>
                </a:r>
              </a:p>
              <a:p>
                <a:pPr lvl="1"/>
                <a:r>
                  <a:rPr lang="en-US" dirty="0"/>
                  <a:t>Action space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The actions you can take, e.g., move up, move down, etc.</a:t>
                </a:r>
              </a:p>
              <a:p>
                <a:pPr lvl="1"/>
                <a:r>
                  <a:rPr lang="en-US" dirty="0"/>
                  <a:t>State transition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>
                    <a:solidFill>
                      <a:schemeClr val="tx1"/>
                    </a:solidFill>
                  </a:rPr>
                  <a:t>The probability of moving to state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after taking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 state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Reward function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The reward obtained by taking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in state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Goal: </a:t>
                </a:r>
              </a:p>
              <a:p>
                <a:pPr lvl="1"/>
                <a:r>
                  <a:rPr lang="en-US" dirty="0"/>
                  <a:t>Find a policy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(denoting the probability of taking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state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) </a:t>
                </a:r>
                <a:br>
                  <a:rPr lang="en-US" dirty="0"/>
                </a:br>
                <a:r>
                  <a:rPr lang="en-US" dirty="0"/>
                  <a:t>that maximizes total (possibly time-discounted) rewards over time.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F5591D-AE89-717A-0CE4-952EC75EEB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761833" cy="4351338"/>
              </a:xfrm>
              <a:blipFill>
                <a:blip r:embed="rId3"/>
                <a:stretch>
                  <a:fillRect l="-824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Change reward function in reinforcement learning? | Medium">
            <a:extLst>
              <a:ext uri="{FF2B5EF4-FFF2-40B4-BE49-F238E27FC236}">
                <a16:creationId xmlns:a16="http://schemas.microsoft.com/office/drawing/2014/main" id="{7CA9217C-4091-3FFE-2BA9-898E34E4A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547" y="365125"/>
            <a:ext cx="2786226" cy="186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AA2188-E015-E861-7FED-E8FDDFC379D6}"/>
              </a:ext>
            </a:extLst>
          </p:cNvPr>
          <p:cNvSpPr txBox="1"/>
          <p:nvPr/>
        </p:nvSpPr>
        <p:spPr>
          <a:xfrm>
            <a:off x="4341049" y="6485712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33275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E1E33-BFFF-12E2-0921-2930D6433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MDP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D7CA05-8F73-05D2-2CEB-8D4433B4B8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41124"/>
                <a:ext cx="10515600" cy="261464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Think about the rewards of the policy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000" dirty="0"/>
                  <a:t>Value function </a:t>
                </a:r>
                <a:r>
                  <a:rPr lang="en-US" sz="2000" dirty="0">
                    <a:solidFill>
                      <a:schemeClr val="bg1">
                        <a:lumMod val="85000"/>
                      </a:schemeClr>
                    </a:solidFill>
                  </a:rPr>
                  <a:t>(the value for following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85000"/>
                      </a:schemeClr>
                    </a:solidFill>
                  </a:rPr>
                  <a:t> starting in state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85000"/>
                      </a:schemeClr>
                    </a:solidFill>
                  </a:rPr>
                  <a:t>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1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sz="1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18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en-US" sz="1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nary>
                      <m:naryPr>
                        <m:chr m:val="∑"/>
                        <m:supHide m:val="on"/>
                        <m:ctrlPr>
                          <a:rPr lang="en-US" sz="1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sz="18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US" sz="1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8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8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8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8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18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sz="18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d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sz="1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′)</m:t>
                        </m:r>
                      </m:e>
                    </m:nary>
                  </m:oMath>
                </a14:m>
                <a:endParaRPr lang="en-US" sz="1800" b="0" dirty="0"/>
              </a:p>
              <a:p>
                <a:pPr lvl="1"/>
                <a:r>
                  <a:rPr lang="en-US" sz="2000" dirty="0"/>
                  <a:t>Q-function </a:t>
                </a:r>
                <a:r>
                  <a:rPr lang="en-US" sz="2000" dirty="0">
                    <a:solidFill>
                      <a:schemeClr val="bg1">
                        <a:lumMod val="85000"/>
                      </a:schemeClr>
                    </a:solidFill>
                  </a:rPr>
                  <a:t>(the value of taking an action from a state)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nary>
                      <m:naryPr>
                        <m:chr m:val="∑"/>
                        <m:supHide m:val="on"/>
                        <m:ctrlPr>
                          <a:rPr lang="en-US" sz="1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sz="18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US" sz="1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8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8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8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8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18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sSub>
                          <m:sSubPr>
                            <m:ctrlPr>
                              <a:rPr lang="en-US" sz="18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sz="1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′)</m:t>
                        </m:r>
                      </m:e>
                    </m:nary>
                  </m:oMath>
                </a14:m>
                <a:endParaRPr lang="en-US" sz="1800" dirty="0"/>
              </a:p>
              <a:p>
                <a:pPr lvl="1"/>
                <a:r>
                  <a:rPr lang="en-US" sz="2000" dirty="0"/>
                  <a:t>Optimal policy </a:t>
                </a: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D7CA05-8F73-05D2-2CEB-8D4433B4B8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41124"/>
                <a:ext cx="10515600" cy="2614640"/>
              </a:xfrm>
              <a:blipFill>
                <a:blip r:embed="rId3"/>
                <a:stretch>
                  <a:fillRect l="-844" t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60123FB-89C5-5217-3C3D-F4E903D03681}"/>
              </a:ext>
            </a:extLst>
          </p:cNvPr>
          <p:cNvSpPr txBox="1"/>
          <p:nvPr/>
        </p:nvSpPr>
        <p:spPr>
          <a:xfrm>
            <a:off x="4271307" y="6492875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D290F7D-7CAF-F8A0-EEF2-050E62707149}"/>
              </a:ext>
            </a:extLst>
          </p:cNvPr>
          <p:cNvSpPr txBox="1">
            <a:spLocks/>
          </p:cNvSpPr>
          <p:nvPr/>
        </p:nvSpPr>
        <p:spPr>
          <a:xfrm>
            <a:off x="838200" y="4415403"/>
            <a:ext cx="4826431" cy="2614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Classical methods</a:t>
            </a:r>
          </a:p>
          <a:p>
            <a:pPr lvl="1"/>
            <a:r>
              <a:rPr lang="en-US" dirty="0"/>
              <a:t>Dynamic programming</a:t>
            </a:r>
          </a:p>
          <a:p>
            <a:pPr lvl="1"/>
            <a:r>
              <a:rPr lang="en-US" dirty="0"/>
              <a:t>Q learning</a:t>
            </a:r>
          </a:p>
          <a:p>
            <a:pPr lvl="1"/>
            <a:r>
              <a:rPr lang="en-US" dirty="0"/>
              <a:t>Value iteration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862F74C-6A62-0E9C-EB4B-8E6FC53CC288}"/>
              </a:ext>
            </a:extLst>
          </p:cNvPr>
          <p:cNvSpPr txBox="1">
            <a:spLocks/>
          </p:cNvSpPr>
          <p:nvPr/>
        </p:nvSpPr>
        <p:spPr>
          <a:xfrm>
            <a:off x="4892301" y="4390542"/>
            <a:ext cx="7118886" cy="2614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Deep reinforcement learning</a:t>
            </a:r>
          </a:p>
          <a:p>
            <a:pPr lvl="1"/>
            <a:r>
              <a:rPr lang="en-US" dirty="0"/>
              <a:t>Use neural networks to approximate important functions; training through sampling data</a:t>
            </a:r>
          </a:p>
          <a:p>
            <a:pPr lvl="2"/>
            <a:r>
              <a:rPr lang="en-US" dirty="0"/>
              <a:t>Deep Q-learning</a:t>
            </a:r>
          </a:p>
          <a:p>
            <a:pPr lvl="2"/>
            <a:r>
              <a:rPr lang="en-US" dirty="0"/>
              <a:t>Policy Gradient</a:t>
            </a:r>
          </a:p>
          <a:p>
            <a:pPr lvl="2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6616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 Neural Network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998200" cy="4351338"/>
          </a:xfrm>
        </p:spPr>
        <p:txBody>
          <a:bodyPr/>
          <a:lstStyle/>
          <a:p>
            <a:r>
              <a:rPr lang="en-US" dirty="0"/>
              <a:t>“Shallow” neural network is powerful (universal approximation theorem holds with a single hidden layer). Why “deep” neural networks?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00" y="3274459"/>
            <a:ext cx="5390800" cy="32927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66937" y="3047187"/>
            <a:ext cx="46722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Each layer captures </a:t>
            </a:r>
            <a:r>
              <a:rPr lang="en-US" sz="2800" dirty="0">
                <a:solidFill>
                  <a:srgbClr val="C00000"/>
                </a:solidFill>
              </a:rPr>
              <a:t>features</a:t>
            </a:r>
          </a:p>
          <a:p>
            <a:r>
              <a:rPr lang="en-US" sz="2800" dirty="0"/>
              <a:t>of the previous layers.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06394" y="4136231"/>
            <a:ext cx="52300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can use “raw data” (e.g., pixels of an image) as input. The hidden layer are extracting the </a:t>
            </a:r>
            <a:r>
              <a:rPr lang="en-US" sz="2800" dirty="0">
                <a:solidFill>
                  <a:srgbClr val="C00000"/>
                </a:solidFill>
              </a:rPr>
              <a:t>features.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06393" y="5808630"/>
            <a:ext cx="57856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Design different </a:t>
            </a:r>
            <a:r>
              <a:rPr lang="en-US" sz="2800" dirty="0">
                <a:solidFill>
                  <a:srgbClr val="C00000"/>
                </a:solidFill>
              </a:rPr>
              <a:t>network architectures </a:t>
            </a:r>
            <a:r>
              <a:rPr lang="en-US" sz="2800" dirty="0"/>
              <a:t>to incorporate domain knowledge.</a:t>
            </a:r>
            <a:endParaRPr 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97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A8779-B3BE-0C1C-012E-C1937D015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Rich Space of Studies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BFAFED-F0B8-3290-FCAB-CFB7A8048950}"/>
              </a:ext>
            </a:extLst>
          </p:cNvPr>
          <p:cNvSpPr txBox="1"/>
          <p:nvPr/>
        </p:nvSpPr>
        <p:spPr>
          <a:xfrm>
            <a:off x="4341049" y="6485712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405CC0-4EE7-99A1-FA3C-A8DF655A7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05874"/>
            <a:ext cx="4227397" cy="189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op 30 Mario Ai GIFs | Find the best GIF on Gfycat">
            <a:extLst>
              <a:ext uri="{FF2B5EF4-FFF2-40B4-BE49-F238E27FC236}">
                <a16:creationId xmlns:a16="http://schemas.microsoft.com/office/drawing/2014/main" id="{FE751F72-65DB-34E9-277C-537080F9E82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185" y="4184726"/>
            <a:ext cx="3711783" cy="209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DF] DEEP REINFORCEMENT LEARNING FOR AUTONOMOUS VEHICLES-STATE OF THE ART |  Semantic Scholar">
            <a:extLst>
              <a:ext uri="{FF2B5EF4-FFF2-40B4-BE49-F238E27FC236}">
                <a16:creationId xmlns:a16="http://schemas.microsoft.com/office/drawing/2014/main" id="{4B8A6C65-F944-1758-FDD5-D63B16EA7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174" y="2112354"/>
            <a:ext cx="5409600" cy="189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DDA33C2-5057-DA98-3A05-4F97AE21B306}"/>
              </a:ext>
            </a:extLst>
          </p:cNvPr>
          <p:cNvSpPr/>
          <p:nvPr/>
        </p:nvSpPr>
        <p:spPr>
          <a:xfrm>
            <a:off x="7229959" y="3917109"/>
            <a:ext cx="4123841" cy="77837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46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Next Lecture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Testing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Feedback</a:t>
            </a:r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0654B4-4E7C-E3A4-040B-A8288C2987D3}"/>
              </a:ext>
            </a:extLst>
          </p:cNvPr>
          <p:cNvSpPr txBox="1"/>
          <p:nvPr/>
        </p:nvSpPr>
        <p:spPr>
          <a:xfrm>
            <a:off x="9314639" y="2066362"/>
            <a:ext cx="30303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Where is the data from?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B94FD9-F34F-157B-98B5-A84131A2E657}"/>
              </a:ext>
            </a:extLst>
          </p:cNvPr>
          <p:cNvSpPr txBox="1"/>
          <p:nvPr/>
        </p:nvSpPr>
        <p:spPr>
          <a:xfrm>
            <a:off x="29973" y="2828835"/>
            <a:ext cx="30303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The impact of deployment.</a:t>
            </a:r>
          </a:p>
        </p:txBody>
      </p:sp>
    </p:spTree>
    <p:extLst>
      <p:ext uri="{BB962C8B-B14F-4D97-AF65-F5344CB8AC3E}">
        <p14:creationId xmlns:p14="http://schemas.microsoft.com/office/powerpoint/2010/main" val="108957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Techniques in Improving 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Regularization to mitigate overfitting</a:t>
            </a:r>
          </a:p>
          <a:p>
            <a:pPr lvl="1"/>
            <a:r>
              <a:rPr lang="en-US" dirty="0"/>
              <a:t>Weight-based, early stopping, dropout,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Incorporating domain knowledges</a:t>
            </a:r>
          </a:p>
          <a:p>
            <a:pPr lvl="1"/>
            <a:r>
              <a:rPr lang="en-US" dirty="0"/>
              <a:t>Network architectures (e.g., Convolutional Neural Nets)</a:t>
            </a:r>
          </a:p>
          <a:p>
            <a:pPr lvl="1"/>
            <a:endParaRPr lang="en-US" dirty="0"/>
          </a:p>
          <a:p>
            <a:r>
              <a:rPr lang="en-US" dirty="0"/>
              <a:t>Improving computation with huge amount of data</a:t>
            </a:r>
          </a:p>
          <a:p>
            <a:pPr lvl="1"/>
            <a:r>
              <a:rPr lang="en-US" dirty="0"/>
              <a:t>Hardware architecture to improve parallel computation</a:t>
            </a:r>
          </a:p>
          <a:p>
            <a:endParaRPr lang="en-US" dirty="0"/>
          </a:p>
          <a:p>
            <a:r>
              <a:rPr lang="en-US" dirty="0"/>
              <a:t>Improving gradient-based optimization</a:t>
            </a:r>
          </a:p>
          <a:p>
            <a:pPr lvl="1"/>
            <a:r>
              <a:rPr lang="en-US" dirty="0"/>
              <a:t>Choosing better </a:t>
            </a:r>
            <a:r>
              <a:rPr lang="en-US" dirty="0">
                <a:solidFill>
                  <a:srgbClr val="C00000"/>
                </a:solidFill>
              </a:rPr>
              <a:t>initialization</a:t>
            </a:r>
            <a:r>
              <a:rPr lang="en-US" dirty="0"/>
              <a:t> points</a:t>
            </a:r>
          </a:p>
        </p:txBody>
      </p:sp>
    </p:spTree>
    <p:extLst>
      <p:ext uri="{BB962C8B-B14F-4D97-AF65-F5344CB8AC3E}">
        <p14:creationId xmlns:p14="http://schemas.microsoft.com/office/powerpoint/2010/main" val="83763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E935D-5FAB-8747-8A07-89D6538F1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Functions (RBF)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D5D4A-41F1-CD44-AD7E-5EB8961FE2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3595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Connection to nearest neighbor</a:t>
                </a:r>
              </a:p>
              <a:p>
                <a:pPr lvl="1"/>
                <a:r>
                  <a:rPr lang="en-US" dirty="0"/>
                  <a:t>RBF is based on the similarity to a set of points</a:t>
                </a:r>
              </a:p>
              <a:p>
                <a:pPr lvl="1"/>
                <a:endParaRPr lang="en-US" sz="200" dirty="0"/>
              </a:p>
              <a:p>
                <a:r>
                  <a:rPr lang="en-US" dirty="0"/>
                  <a:t>Connection to linear models</a:t>
                </a:r>
              </a:p>
              <a:p>
                <a:pPr lvl="1"/>
                <a:r>
                  <a:rPr lang="en-US" dirty="0"/>
                  <a:t>Parametric RBF is essentially linear model with nonlinear transformation</a:t>
                </a:r>
              </a:p>
              <a:p>
                <a:pPr marL="457200" lvl="1" indent="0">
                  <a:buNone/>
                </a:pPr>
                <a:endParaRPr lang="en-US" sz="500" dirty="0"/>
              </a:p>
              <a:p>
                <a:r>
                  <a:rPr lang="en-US" dirty="0"/>
                  <a:t>Connection to SVM with RBF Kernel</a:t>
                </a:r>
              </a:p>
              <a:p>
                <a:pPr lvl="1"/>
                <a:r>
                  <a:rPr lang="en-US" dirty="0"/>
                  <a:t>Using K representative points vs. using support vectors</a:t>
                </a:r>
              </a:p>
              <a:p>
                <a:pPr lvl="1"/>
                <a:endParaRPr lang="en-US" sz="500" dirty="0"/>
              </a:p>
              <a:p>
                <a:r>
                  <a:rPr lang="en-US" dirty="0"/>
                  <a:t>Connection to Neural Networks</a:t>
                </a:r>
              </a:p>
              <a:p>
                <a:pPr lvl="1"/>
                <a:r>
                  <a:rPr lang="en-US" dirty="0"/>
                  <a:t>RBF can be graphically represented as a one-hidden layer network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D5D4A-41F1-CD44-AD7E-5EB8961FE2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3595"/>
              </a:xfrm>
              <a:blipFill>
                <a:blip r:embed="rId2"/>
                <a:stretch>
                  <a:fillRect l="-965" t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392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947" y="74207"/>
            <a:ext cx="10515600" cy="1325563"/>
          </a:xfrm>
        </p:spPr>
        <p:txBody>
          <a:bodyPr/>
          <a:lstStyle/>
          <a:p>
            <a:r>
              <a:rPr lang="en-US" dirty="0"/>
              <a:t>Machine Learning Lifecycle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7835" y="4661169"/>
            <a:ext cx="3009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Model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864" y="590971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Training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6578" y="4661169"/>
            <a:ext cx="1351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7834" y="3098411"/>
            <a:ext cx="3697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Dataset Construction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8747" y="1569047"/>
            <a:ext cx="2638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Task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8107" y="3080879"/>
            <a:ext cx="2235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Deployment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97561" y="1548813"/>
            <a:ext cx="1764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Feedback</a:t>
            </a:r>
            <a:endParaRPr lang="en-US" sz="3200" dirty="0"/>
          </a:p>
        </p:txBody>
      </p:sp>
      <p:sp>
        <p:nvSpPr>
          <p:cNvPr id="15" name="Right Arrow 14"/>
          <p:cNvSpPr/>
          <p:nvPr/>
        </p:nvSpPr>
        <p:spPr>
          <a:xfrm rot="2467401">
            <a:off x="7346335" y="2398690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574596" y="4011149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8853838">
            <a:off x="6481370" y="5681457"/>
            <a:ext cx="1636216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3148394">
            <a:off x="3306081" y="5587499"/>
            <a:ext cx="1244502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6200000">
            <a:off x="2972215" y="3910328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9060871">
            <a:off x="3332566" y="2389475"/>
            <a:ext cx="910808" cy="45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061827" y="1666505"/>
            <a:ext cx="1016920" cy="388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467401">
            <a:off x="7346335" y="2410157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574596" y="4022616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853838">
            <a:off x="6481370" y="5692924"/>
            <a:ext cx="1636216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3148394">
            <a:off x="3306081" y="5598966"/>
            <a:ext cx="1244502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2972215" y="3921795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060871">
            <a:off x="3332566" y="2400942"/>
            <a:ext cx="910808" cy="4565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061827" y="1677972"/>
            <a:ext cx="1016920" cy="38839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58792" y="4054415"/>
            <a:ext cx="112660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4998" y="4145272"/>
            <a:ext cx="28915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What we covered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(and majority of ML research)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9EF7A6-66B5-8E4A-B269-4F244C89A29B}"/>
              </a:ext>
            </a:extLst>
          </p:cNvPr>
          <p:cNvSpPr txBox="1"/>
          <p:nvPr/>
        </p:nvSpPr>
        <p:spPr>
          <a:xfrm>
            <a:off x="7130175" y="113906"/>
            <a:ext cx="49567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For ML to have “positive” impacts, we need to be careful in every stage</a:t>
            </a:r>
          </a:p>
        </p:txBody>
      </p:sp>
    </p:spTree>
    <p:extLst>
      <p:ext uri="{BB962C8B-B14F-4D97-AF65-F5344CB8AC3E}">
        <p14:creationId xmlns:p14="http://schemas.microsoft.com/office/powerpoint/2010/main" val="75786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46B9B-5562-E346-A0BD-F307CD083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44C545-DEE1-D04F-B5F8-0F04FB6203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83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61214</TotalTime>
  <Words>2557</Words>
  <Application>Microsoft Macintosh PowerPoint</Application>
  <PresentationFormat>Widescreen</PresentationFormat>
  <Paragraphs>416</Paragraphs>
  <Slides>51</Slides>
  <Notes>11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Neural Network</vt:lpstr>
      <vt:lpstr>Deep Neural Network</vt:lpstr>
      <vt:lpstr>Some Techniques in Improving Deep Learning</vt:lpstr>
      <vt:lpstr>Radial Basis Functions (RBF)</vt:lpstr>
      <vt:lpstr>Machine Learning Lifecycle</vt:lpstr>
      <vt:lpstr>Today’s Lecture</vt:lpstr>
      <vt:lpstr>Types of Learning</vt:lpstr>
      <vt:lpstr>Supervised Learning</vt:lpstr>
      <vt:lpstr>Unsupervised Learning</vt:lpstr>
      <vt:lpstr>Unsupervised Learning</vt:lpstr>
      <vt:lpstr>A Short Introduction of  Reinforcement Learning</vt:lpstr>
      <vt:lpstr>Illustrating Applications</vt:lpstr>
      <vt:lpstr> Multi-Armed Bandit</vt:lpstr>
      <vt:lpstr>One-Armed Bandit</vt:lpstr>
      <vt:lpstr>Multi-Armed Bandit</vt:lpstr>
      <vt:lpstr>Example</vt:lpstr>
      <vt:lpstr>Adaptive Algorithm: Upper Confidence Bound (UCB)</vt:lpstr>
      <vt:lpstr>Adaptive Algorithm: Thompson Sampling</vt:lpstr>
      <vt:lpstr>Many Variations of Multi-Armed Bandits</vt:lpstr>
      <vt:lpstr>PowerPoint Presentation</vt:lpstr>
      <vt:lpstr>PowerPoint Presentation</vt:lpstr>
      <vt:lpstr>My Own Research: Human-in-the-Loop Bandit Learning</vt:lpstr>
      <vt:lpstr>Bandit Learning with Biased Feedback</vt:lpstr>
      <vt:lpstr>User Generated Content Platforms</vt:lpstr>
      <vt:lpstr>A Bandit Formulation</vt:lpstr>
      <vt:lpstr>Users’ feedback might be biased</vt:lpstr>
      <vt:lpstr>Feedback formulation</vt:lpstr>
      <vt:lpstr>Can we just recover the true latent quality from (biased) feedback?</vt:lpstr>
      <vt:lpstr>Main Results</vt:lpstr>
      <vt:lpstr>Summary</vt:lpstr>
      <vt:lpstr>New Arm Generation in Bandit Learning:   An application to User Generated Content Platforms </vt:lpstr>
      <vt:lpstr>User-Generated Content: A Bandit Formulation</vt:lpstr>
      <vt:lpstr>Users are Both Raters and Contributors</vt:lpstr>
      <vt:lpstr>Why Users Contribute?</vt:lpstr>
      <vt:lpstr>A Broader Research Agenda: Strategic ML</vt:lpstr>
      <vt:lpstr>History-Dependent Bandits and The Fairness Implications</vt:lpstr>
      <vt:lpstr>Search for “CEO” on search engines</vt:lpstr>
      <vt:lpstr>Stereotype Mirroring and Exaggeration</vt:lpstr>
      <vt:lpstr>In the context of bandit learning</vt:lpstr>
      <vt:lpstr>Negative results</vt:lpstr>
      <vt:lpstr>What Can We Do?</vt:lpstr>
      <vt:lpstr>Additional Notes: Achieving Fairness is Hard</vt:lpstr>
      <vt:lpstr>Markov Decision Process (MDP)</vt:lpstr>
      <vt:lpstr>Markov Decision Process</vt:lpstr>
      <vt:lpstr>Markov Decision Process</vt:lpstr>
      <vt:lpstr>Solving MDP</vt:lpstr>
      <vt:lpstr>Rich Space of Studies</vt:lpstr>
      <vt:lpstr>Next Lecture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5294</cp:revision>
  <cp:lastPrinted>2020-04-16T16:21:56Z</cp:lastPrinted>
  <dcterms:created xsi:type="dcterms:W3CDTF">2017-08-24T15:35:37Z</dcterms:created>
  <dcterms:modified xsi:type="dcterms:W3CDTF">2022-04-19T16:12:33Z</dcterms:modified>
</cp:coreProperties>
</file>